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sldIdLst>
    <p:sldId id="257" r:id="rId2"/>
    <p:sldId id="263" r:id="rId3"/>
    <p:sldId id="260" r:id="rId4"/>
    <p:sldId id="264" r:id="rId5"/>
    <p:sldId id="265" r:id="rId6"/>
    <p:sldId id="266" r:id="rId7"/>
    <p:sldId id="267" r:id="rId8"/>
    <p:sldId id="262" r:id="rId9"/>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varScale="1">
        <p:scale>
          <a:sx n="93" d="100"/>
          <a:sy n="93" d="100"/>
        </p:scale>
        <p:origin x="2748" y="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152400" y="1"/>
            <a:ext cx="2833688" cy="9144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304755" y="1219202"/>
            <a:ext cx="5210345" cy="4651021"/>
          </a:xfrm>
        </p:spPr>
        <p:txBody>
          <a:bodyPr anchor="b">
            <a:normAutofit/>
          </a:bodyPr>
          <a:lstStyle>
            <a:lvl1pPr algn="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193179" y="5870222"/>
            <a:ext cx="4321922" cy="1819375"/>
          </a:xfrm>
        </p:spPr>
        <p:txBody>
          <a:bodyPr anchor="t">
            <a:normAutofit/>
          </a:bodyPr>
          <a:lstStyle>
            <a:lvl1pPr marL="0" indent="0" algn="r">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494330" y="8156449"/>
            <a:ext cx="643105" cy="486833"/>
          </a:xfrm>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a:xfrm>
            <a:off x="2717800" y="8156449"/>
            <a:ext cx="2707079" cy="486833"/>
          </a:xfrm>
        </p:spPr>
        <p:txBody>
          <a:bodyPr/>
          <a:lstStyle/>
          <a:p>
            <a:endParaRPr lang="en-CA"/>
          </a:p>
        </p:txBody>
      </p:sp>
      <p:sp>
        <p:nvSpPr>
          <p:cNvPr id="6" name="Slide Number Placeholder 5"/>
          <p:cNvSpPr>
            <a:spLocks noGrp="1"/>
          </p:cNvSpPr>
          <p:nvPr>
            <p:ph type="sldNum" sz="quarter" idx="12"/>
          </p:nvPr>
        </p:nvSpPr>
        <p:spPr>
          <a:xfrm>
            <a:off x="6206490" y="8156449"/>
            <a:ext cx="308610" cy="486833"/>
          </a:xfrm>
        </p:spPr>
        <p:txBody>
          <a:bodyPr/>
          <a:lstStyle/>
          <a:p>
            <a:fld id="{7557E045-63BD-42C0-9F71-811021504D0E}" type="slidenum">
              <a:rPr lang="en-CA" smtClean="0"/>
              <a:t>‹#›</a:t>
            </a:fld>
            <a:endParaRPr lang="en-CA"/>
          </a:p>
        </p:txBody>
      </p:sp>
      <p:sp>
        <p:nvSpPr>
          <p:cNvPr id="23" name="Freeform 12"/>
          <p:cNvSpPr/>
          <p:nvPr/>
        </p:nvSpPr>
        <p:spPr bwMode="auto">
          <a:xfrm>
            <a:off x="152400" y="5029200"/>
            <a:ext cx="271463" cy="120651"/>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420291" y="5156201"/>
            <a:ext cx="46435" cy="107951"/>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915703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43" y="6310487"/>
            <a:ext cx="5636993" cy="755651"/>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42482" y="1242816"/>
            <a:ext cx="4628299" cy="4219968"/>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35143" y="7066137"/>
            <a:ext cx="5636993" cy="658283"/>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C0BA8D-7E7D-469E-ABCF-88A36027FDD9}" type="datetimeFigureOut">
              <a:rPr lang="en-CA" smtClean="0"/>
              <a:t>2021-05-03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2148946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44" y="914400"/>
            <a:ext cx="5636993" cy="4064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835143" y="5791200"/>
            <a:ext cx="5636994" cy="19304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90238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727066" y="1150698"/>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6129148" y="3759199"/>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070056" y="914402"/>
            <a:ext cx="5230586" cy="36575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98676" y="4571999"/>
            <a:ext cx="4973346" cy="508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835143" y="5791200"/>
            <a:ext cx="5636993" cy="19304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3197239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5144" y="4411441"/>
            <a:ext cx="5636992" cy="19584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835143" y="6369841"/>
            <a:ext cx="5636993" cy="11472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343405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727066" y="1150698"/>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6129148" y="3759199"/>
            <a:ext cx="342989" cy="779701"/>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070056" y="914402"/>
            <a:ext cx="5230586" cy="36575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35144" y="5181600"/>
            <a:ext cx="5636993" cy="1185333"/>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35143" y="6366933"/>
            <a:ext cx="5636993" cy="1354667"/>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3838167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35144" y="914402"/>
            <a:ext cx="5636993" cy="3636433"/>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35143" y="4673600"/>
            <a:ext cx="5636994" cy="11176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35143" y="5791200"/>
            <a:ext cx="5636994" cy="19304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33274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1889822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76045" y="914400"/>
            <a:ext cx="996092" cy="6807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5143" y="914400"/>
            <a:ext cx="4512280" cy="6807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21343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609601"/>
            <a:ext cx="5778500" cy="2641600"/>
          </a:xfrm>
        </p:spPr>
        <p:txBody>
          <a:bodyPr/>
          <a:lstStyle/>
          <a:p>
            <a:r>
              <a:rPr lang="en-US"/>
              <a:t>Click to edit Master title style</a:t>
            </a:r>
            <a:endParaRPr lang="en-US" dirty="0"/>
          </a:p>
        </p:txBody>
      </p:sp>
      <p:sp>
        <p:nvSpPr>
          <p:cNvPr id="3" name="Content Placeholder 2"/>
          <p:cNvSpPr>
            <a:spLocks noGrp="1"/>
          </p:cNvSpPr>
          <p:nvPr>
            <p:ph idx="1"/>
          </p:nvPr>
        </p:nvSpPr>
        <p:spPr>
          <a:xfrm>
            <a:off x="736600" y="3556000"/>
            <a:ext cx="5778500" cy="444375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08247" y="8144232"/>
            <a:ext cx="643105" cy="486833"/>
          </a:xfrm>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a:xfrm>
            <a:off x="1479486" y="8144232"/>
            <a:ext cx="3985888" cy="486833"/>
          </a:xfrm>
        </p:spPr>
        <p:txBody>
          <a:bodyPr/>
          <a:lstStyle/>
          <a:p>
            <a:endParaRPr lang="en-CA"/>
          </a:p>
        </p:txBody>
      </p:sp>
      <p:sp>
        <p:nvSpPr>
          <p:cNvPr id="6" name="Slide Number Placeholder 5"/>
          <p:cNvSpPr>
            <a:spLocks noGrp="1"/>
          </p:cNvSpPr>
          <p:nvPr>
            <p:ph type="sldNum" sz="quarter" idx="12"/>
          </p:nvPr>
        </p:nvSpPr>
        <p:spPr>
          <a:xfrm>
            <a:off x="6194226" y="8144232"/>
            <a:ext cx="320875" cy="486833"/>
          </a:xfrm>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215796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0247" y="3555998"/>
            <a:ext cx="5024854" cy="3146761"/>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490248" y="6702760"/>
            <a:ext cx="5024852" cy="11472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0BA8D-7E7D-469E-ABCF-88A36027FDD9}" type="datetimeFigureOut">
              <a:rPr lang="en-CA" smtClean="0"/>
              <a:t>2021-05-03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204988" y="8154761"/>
            <a:ext cx="310112" cy="486833"/>
          </a:xfrm>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280085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6600" y="914402"/>
            <a:ext cx="5778500" cy="23367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36600" y="3556000"/>
            <a:ext cx="2804922" cy="4491565"/>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10178" y="3556000"/>
            <a:ext cx="2804922" cy="446243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C0BA8D-7E7D-469E-ABCF-88A36027FDD9}" type="datetimeFigureOut">
              <a:rPr lang="en-CA" smtClean="0"/>
              <a:t>2021-05-03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4115795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97111" y="3544711"/>
            <a:ext cx="2592218" cy="768349"/>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5142" y="4447115"/>
            <a:ext cx="2754186" cy="355367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71282" y="3556000"/>
            <a:ext cx="2600855" cy="768349"/>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717950" y="4447115"/>
            <a:ext cx="2754186" cy="355367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C0BA8D-7E7D-469E-ABCF-88A36027FDD9}" type="datetimeFigureOut">
              <a:rPr lang="en-CA" smtClean="0"/>
              <a:t>2021-05-03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331505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C0BA8D-7E7D-469E-ABCF-88A36027FDD9}" type="datetimeFigureOut">
              <a:rPr lang="en-CA" smtClean="0"/>
              <a:t>2021-05-03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40250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0BA8D-7E7D-469E-ABCF-88A36027FDD9}" type="datetimeFigureOut">
              <a:rPr lang="en-CA" smtClean="0"/>
              <a:t>2021-05-03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1601421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5143" y="2133600"/>
            <a:ext cx="1996901" cy="18288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2960665" y="914401"/>
            <a:ext cx="3511472" cy="68072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5143" y="3962400"/>
            <a:ext cx="1996901" cy="24384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C0BA8D-7E7D-469E-ABCF-88A36027FDD9}" type="datetimeFigureOut">
              <a:rPr lang="en-CA" smtClean="0"/>
              <a:t>2021-05-03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3448913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4250" y="2336799"/>
            <a:ext cx="3053009" cy="18288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4273122" y="1219200"/>
            <a:ext cx="1846028" cy="6096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34250" y="4165599"/>
            <a:ext cx="3053009" cy="24384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2C0BA8D-7E7D-469E-ABCF-88A36027FDD9}" type="datetimeFigureOut">
              <a:rPr lang="en-CA" smtClean="0"/>
              <a:t>2021-05-03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557E045-63BD-42C0-9F71-811021504D0E}" type="slidenum">
              <a:rPr lang="en-CA" smtClean="0"/>
              <a:t>‹#›</a:t>
            </a:fld>
            <a:endParaRPr lang="en-CA"/>
          </a:p>
        </p:txBody>
      </p:sp>
    </p:spTree>
    <p:extLst>
      <p:ext uri="{BB962C8B-B14F-4D97-AF65-F5344CB8AC3E}">
        <p14:creationId xmlns:p14="http://schemas.microsoft.com/office/powerpoint/2010/main" val="9741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1"/>
            <a:ext cx="1599010" cy="9144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736600" y="609601"/>
            <a:ext cx="5778500" cy="26416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6600" y="3556001"/>
            <a:ext cx="5778500" cy="447599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19010" y="8154761"/>
            <a:ext cx="643105" cy="486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12C0BA8D-7E7D-469E-ABCF-88A36027FDD9}" type="datetimeFigureOut">
              <a:rPr lang="en-CA" smtClean="0"/>
              <a:t>2021-05-03</a:t>
            </a:fld>
            <a:endParaRPr lang="en-CA"/>
          </a:p>
        </p:txBody>
      </p:sp>
      <p:sp>
        <p:nvSpPr>
          <p:cNvPr id="5" name="Footer Placeholder 4"/>
          <p:cNvSpPr>
            <a:spLocks noGrp="1"/>
          </p:cNvSpPr>
          <p:nvPr>
            <p:ph type="ftr" sz="quarter" idx="3"/>
          </p:nvPr>
        </p:nvSpPr>
        <p:spPr>
          <a:xfrm>
            <a:off x="1490248" y="8154761"/>
            <a:ext cx="3985888" cy="486833"/>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6204988" y="8154761"/>
            <a:ext cx="310112" cy="486833"/>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7557E045-63BD-42C0-9F71-811021504D0E}" type="slidenum">
              <a:rPr lang="en-CA" smtClean="0"/>
              <a:t>‹#›</a:t>
            </a:fld>
            <a:endParaRPr lang="en-CA"/>
          </a:p>
        </p:txBody>
      </p:sp>
    </p:spTree>
    <p:extLst>
      <p:ext uri="{BB962C8B-B14F-4D97-AF65-F5344CB8AC3E}">
        <p14:creationId xmlns:p14="http://schemas.microsoft.com/office/powerpoint/2010/main" val="2841333738"/>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emiahmoopac.wixsite.com/websit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FB5C1-847A-47E6-BF89-97B79F82A495}"/>
              </a:ext>
            </a:extLst>
          </p:cNvPr>
          <p:cNvSpPr>
            <a:spLocks noGrp="1"/>
          </p:cNvSpPr>
          <p:nvPr>
            <p:ph type="title"/>
          </p:nvPr>
        </p:nvSpPr>
        <p:spPr/>
        <p:txBody>
          <a:bodyPr anchor="b"/>
          <a:lstStyle/>
          <a:p>
            <a:r>
              <a:rPr lang="en-CA" dirty="0"/>
              <a:t>Zoom meeting housekeeping rules</a:t>
            </a:r>
          </a:p>
        </p:txBody>
      </p:sp>
      <p:sp>
        <p:nvSpPr>
          <p:cNvPr id="3" name="Content Placeholder 2">
            <a:extLst>
              <a:ext uri="{FF2B5EF4-FFF2-40B4-BE49-F238E27FC236}">
                <a16:creationId xmlns:a16="http://schemas.microsoft.com/office/drawing/2014/main" id="{72A5FB56-0EEC-4E6C-89D6-811B18E5FB93}"/>
              </a:ext>
            </a:extLst>
          </p:cNvPr>
          <p:cNvSpPr>
            <a:spLocks noGrp="1"/>
          </p:cNvSpPr>
          <p:nvPr>
            <p:ph idx="1"/>
          </p:nvPr>
        </p:nvSpPr>
        <p:spPr>
          <a:xfrm>
            <a:off x="539750" y="3251201"/>
            <a:ext cx="5778500" cy="4537710"/>
          </a:xfrm>
        </p:spPr>
        <p:txBody>
          <a:bodyPr/>
          <a:lstStyle/>
          <a:p>
            <a:pPr>
              <a:spcAft>
                <a:spcPts val="750"/>
              </a:spcAft>
            </a:pPr>
            <a:r>
              <a:rPr lang="en-CA" dirty="0">
                <a:latin typeface="Calibri" panose="020F0502020204030204" pitchFamily="34" charset="0"/>
                <a:cs typeface="Calibri" panose="020F0502020204030204" pitchFamily="34" charset="0"/>
              </a:rPr>
              <a:t>All attendees need to be muted and please </a:t>
            </a:r>
            <a:r>
              <a:rPr lang="en-CA" b="1" dirty="0">
                <a:latin typeface="Calibri" panose="020F0502020204030204" pitchFamily="34" charset="0"/>
                <a:cs typeface="Calibri" panose="020F0502020204030204" pitchFamily="34" charset="0"/>
              </a:rPr>
              <a:t>remain muted</a:t>
            </a:r>
            <a:r>
              <a:rPr lang="en-CA" dirty="0">
                <a:latin typeface="Calibri" panose="020F0502020204030204" pitchFamily="34" charset="0"/>
                <a:cs typeface="Calibri" panose="020F0502020204030204" pitchFamily="34" charset="0"/>
              </a:rPr>
              <a:t> for the duration of the meeting.</a:t>
            </a:r>
          </a:p>
          <a:p>
            <a:pPr>
              <a:spcAft>
                <a:spcPts val="750"/>
              </a:spcAft>
            </a:pPr>
            <a:r>
              <a:rPr lang="en-CA" dirty="0">
                <a:latin typeface="Calibri" panose="020F0502020204030204" pitchFamily="34" charset="0"/>
                <a:cs typeface="Calibri" panose="020F0502020204030204" pitchFamily="34" charset="0"/>
              </a:rPr>
              <a:t>Please </a:t>
            </a:r>
            <a:r>
              <a:rPr lang="en-CA" b="1" dirty="0">
                <a:latin typeface="Calibri" panose="020F0502020204030204" pitchFamily="34" charset="0"/>
                <a:cs typeface="Calibri" panose="020F0502020204030204" pitchFamily="34" charset="0"/>
              </a:rPr>
              <a:t>rename</a:t>
            </a:r>
            <a:r>
              <a:rPr lang="en-CA" dirty="0">
                <a:latin typeface="Calibri" panose="020F0502020204030204" pitchFamily="34" charset="0"/>
                <a:cs typeface="Calibri" panose="020F0502020204030204" pitchFamily="34" charset="0"/>
              </a:rPr>
              <a:t> yourself to include your full first name and first initial of your last name, your kid’s grade (example: John S, G8 &amp; 11).</a:t>
            </a:r>
          </a:p>
          <a:p>
            <a:pPr>
              <a:spcAft>
                <a:spcPts val="750"/>
              </a:spcAft>
            </a:pPr>
            <a:r>
              <a:rPr lang="en-CA" dirty="0">
                <a:latin typeface="Calibri" panose="020F0502020204030204" pitchFamily="34" charset="0"/>
                <a:cs typeface="Calibri" panose="020F0502020204030204" pitchFamily="34" charset="0"/>
              </a:rPr>
              <a:t>Please </a:t>
            </a:r>
            <a:r>
              <a:rPr lang="en-CA" b="1" dirty="0">
                <a:latin typeface="Calibri" panose="020F0502020204030204" pitchFamily="34" charset="0"/>
                <a:cs typeface="Calibri" panose="020F0502020204030204" pitchFamily="34" charset="0"/>
              </a:rPr>
              <a:t>keep "Participants" and "Chat" features opened</a:t>
            </a:r>
            <a:r>
              <a:rPr lang="en-CA" dirty="0">
                <a:latin typeface="Calibri" panose="020F0502020204030204" pitchFamily="34" charset="0"/>
                <a:cs typeface="Calibri" panose="020F0502020204030204" pitchFamily="34" charset="0"/>
              </a:rPr>
              <a:t> on your screen.</a:t>
            </a:r>
          </a:p>
          <a:p>
            <a:r>
              <a:rPr lang="en-CA" b="1" dirty="0">
                <a:latin typeface="Calibri" panose="020F0502020204030204" pitchFamily="34" charset="0"/>
                <a:cs typeface="Calibri" panose="020F0502020204030204" pitchFamily="34" charset="0"/>
              </a:rPr>
              <a:t>If you have any questions</a:t>
            </a:r>
            <a:r>
              <a:rPr lang="en-CA" dirty="0">
                <a:latin typeface="Calibri" panose="020F0502020204030204" pitchFamily="34" charset="0"/>
                <a:cs typeface="Calibri" panose="020F0502020204030204" pitchFamily="34" charset="0"/>
              </a:rPr>
              <a:t>, use the "Chat" feature and select “send to everyone”. Chat is being monitored by PAC executives and all questions asked are visible to everyone.</a:t>
            </a:r>
          </a:p>
        </p:txBody>
      </p:sp>
    </p:spTree>
    <p:extLst>
      <p:ext uri="{BB962C8B-B14F-4D97-AF65-F5344CB8AC3E}">
        <p14:creationId xmlns:p14="http://schemas.microsoft.com/office/powerpoint/2010/main" val="66538990"/>
      </p:ext>
    </p:extLst>
  </p:cSld>
  <p:clrMapOvr>
    <a:masterClrMapping/>
  </p:clrMapOvr>
  <mc:AlternateContent xmlns:mc="http://schemas.openxmlformats.org/markup-compatibility/2006">
    <mc:Choice xmlns:p14="http://schemas.microsoft.com/office/powerpoint/2010/main" Requires="p14">
      <p:transition spd="slow" p14:dur="2000" advTm="7629"/>
    </mc:Choice>
    <mc:Fallback>
      <p:transition spd="slow" advTm="76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24D1EDD-E62C-450D-A22C-2ED3116A9FF6}"/>
              </a:ext>
            </a:extLst>
          </p:cNvPr>
          <p:cNvSpPr>
            <a:spLocks noGrp="1"/>
          </p:cNvSpPr>
          <p:nvPr/>
        </p:nvSpPr>
        <p:spPr>
          <a:xfrm>
            <a:off x="568932" y="1109609"/>
            <a:ext cx="6172200" cy="1828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400"/>
              <a:t>Land Acknowledgement</a:t>
            </a:r>
          </a:p>
        </p:txBody>
      </p:sp>
      <p:sp>
        <p:nvSpPr>
          <p:cNvPr id="4" name="Text Placeholder 3">
            <a:extLst>
              <a:ext uri="{FF2B5EF4-FFF2-40B4-BE49-F238E27FC236}">
                <a16:creationId xmlns:a16="http://schemas.microsoft.com/office/drawing/2014/main" id="{28632817-EA0F-4A48-87DD-55093E96D76C}"/>
              </a:ext>
            </a:extLst>
          </p:cNvPr>
          <p:cNvSpPr>
            <a:spLocks noGrp="1"/>
          </p:cNvSpPr>
          <p:nvPr/>
        </p:nvSpPr>
        <p:spPr>
          <a:xfrm>
            <a:off x="568932" y="2426858"/>
            <a:ext cx="6172200" cy="23403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3200" dirty="0"/>
              <a:t>We would like to take this opportunity to acknowledge the shared traditional territory of the Coast Salish people on which our school is located. </a:t>
            </a:r>
            <a:endParaRPr lang="en-US" sz="2400" dirty="0"/>
          </a:p>
        </p:txBody>
      </p:sp>
      <p:pic>
        <p:nvPicPr>
          <p:cNvPr id="5" name="Picture 4" descr="Map&#10;&#10;Description automatically generated">
            <a:extLst>
              <a:ext uri="{FF2B5EF4-FFF2-40B4-BE49-F238E27FC236}">
                <a16:creationId xmlns:a16="http://schemas.microsoft.com/office/drawing/2014/main" id="{EC932A00-13D7-4BB0-BC8B-EBD614FEAE79}"/>
              </a:ext>
            </a:extLst>
          </p:cNvPr>
          <p:cNvPicPr>
            <a:picLocks noGrp="1" noChangeAspect="1"/>
          </p:cNvPicPr>
          <p:nvPr/>
        </p:nvPicPr>
        <p:blipFill rotWithShape="1">
          <a:blip r:embed="rId2"/>
          <a:srcRect l="9189"/>
          <a:stretch/>
        </p:blipFill>
        <p:spPr>
          <a:xfrm>
            <a:off x="3513762" y="4200860"/>
            <a:ext cx="3344238" cy="4943140"/>
          </a:xfrm>
          <a:prstGeom prst="rect">
            <a:avLst/>
          </a:prstGeom>
        </p:spPr>
      </p:pic>
    </p:spTree>
    <p:extLst>
      <p:ext uri="{BB962C8B-B14F-4D97-AF65-F5344CB8AC3E}">
        <p14:creationId xmlns:p14="http://schemas.microsoft.com/office/powerpoint/2010/main" val="4235335803"/>
      </p:ext>
    </p:extLst>
  </p:cSld>
  <p:clrMapOvr>
    <a:masterClrMapping/>
  </p:clrMapOvr>
  <mc:AlternateContent xmlns:mc="http://schemas.openxmlformats.org/markup-compatibility/2006">
    <mc:Choice xmlns:p14="http://schemas.microsoft.com/office/powerpoint/2010/main" Requires="p14">
      <p:transition spd="slow" p14:dur="2000" advTm="7903"/>
    </mc:Choice>
    <mc:Fallback>
      <p:transition spd="slow" advTm="790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A1879A-7492-4E4C-9D92-C0E60A062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520615702"/>
      </p:ext>
    </p:extLst>
  </p:cSld>
  <p:clrMapOvr>
    <a:masterClrMapping/>
  </p:clrMapOvr>
  <mc:AlternateContent xmlns:mc="http://schemas.openxmlformats.org/markup-compatibility/2006">
    <mc:Choice xmlns:p14="http://schemas.microsoft.com/office/powerpoint/2010/main" Requires="p14">
      <p:transition spd="slow" p14:dur="2000" advTm="8955"/>
    </mc:Choice>
    <mc:Fallback>
      <p:transition spd="slow" advTm="89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DE92-6781-4F15-887A-A5BC2928618D}"/>
              </a:ext>
            </a:extLst>
          </p:cNvPr>
          <p:cNvSpPr txBox="1"/>
          <p:nvPr/>
        </p:nvSpPr>
        <p:spPr>
          <a:xfrm>
            <a:off x="1017142" y="1099335"/>
            <a:ext cx="5157627" cy="523220"/>
          </a:xfrm>
          <a:prstGeom prst="rect">
            <a:avLst/>
          </a:prstGeom>
          <a:noFill/>
        </p:spPr>
        <p:txBody>
          <a:bodyPr wrap="square" rtlCol="0">
            <a:spAutoFit/>
          </a:bodyPr>
          <a:lstStyle/>
          <a:p>
            <a:r>
              <a:rPr lang="en-CA" sz="2800" dirty="0"/>
              <a:t>Sonia Stewart</a:t>
            </a:r>
          </a:p>
        </p:txBody>
      </p:sp>
      <p:sp>
        <p:nvSpPr>
          <p:cNvPr id="3" name="TextBox 2">
            <a:extLst>
              <a:ext uri="{FF2B5EF4-FFF2-40B4-BE49-F238E27FC236}">
                <a16:creationId xmlns:a16="http://schemas.microsoft.com/office/drawing/2014/main" id="{87D5CF0D-32F4-4E2B-98DC-D94C188023B3}"/>
              </a:ext>
            </a:extLst>
          </p:cNvPr>
          <p:cNvSpPr txBox="1"/>
          <p:nvPr/>
        </p:nvSpPr>
        <p:spPr>
          <a:xfrm>
            <a:off x="1017142" y="2177359"/>
            <a:ext cx="5743254" cy="6199069"/>
          </a:xfrm>
          <a:prstGeom prst="rect">
            <a:avLst/>
          </a:prstGeom>
          <a:noFill/>
        </p:spPr>
        <p:txBody>
          <a:bodyPr wrap="square" rtlCol="0">
            <a:spAutoFit/>
          </a:bodyPr>
          <a:lstStyle/>
          <a:p>
            <a:pPr>
              <a:lnSpc>
                <a:spcPct val="150000"/>
              </a:lnSpc>
            </a:pPr>
            <a:r>
              <a:rPr lang="en-CA" sz="1400" dirty="0">
                <a:latin typeface="Calibri Light" panose="020F0302020204030204" pitchFamily="34" charset="0"/>
                <a:cs typeface="Calibri Light" panose="020F0302020204030204" pitchFamily="34" charset="0"/>
              </a:rPr>
              <a:t>Sonia is a first-generation Chinese Canadian on her mother’s side and a Scottish-European mix on her father’s side. Sonia completed a Bachelor of Science in Applied Biology at UBC and is passionate about using nature to support youth mental health and resiliency. She now works with youth that face barriers in the Downtown </a:t>
            </a:r>
            <a:r>
              <a:rPr lang="en-CA" sz="1400" dirty="0" err="1">
                <a:latin typeface="Calibri Light" panose="020F0302020204030204" pitchFamily="34" charset="0"/>
                <a:cs typeface="Calibri Light" panose="020F0302020204030204" pitchFamily="34" charset="0"/>
              </a:rPr>
              <a:t>Eastside</a:t>
            </a:r>
            <a:r>
              <a:rPr lang="en-CA" sz="1400" dirty="0">
                <a:latin typeface="Calibri Light" panose="020F0302020204030204" pitchFamily="34" charset="0"/>
                <a:cs typeface="Calibri Light" panose="020F0302020204030204" pitchFamily="34" charset="0"/>
              </a:rPr>
              <a:t> as a Youth Employment Program Coordinator with a non-profit called Environmental Youth Alliance (EYA).  With EYA, she runs an environmental internship program called Roots &amp; Shoots that focuses on developing job skills, environmental stewardship, and Indigenous knowledge of young adults. To further this work, she is also looking to complete a Master's in Counselling Psychology in the near future. When it comes to mental health challenges, Sonia has had lived experience and had family members and friends also go through mental health challenges such as depression, suicide, and much more.  Part of what allowed her to grow and cope with her challenges was participating in the White Rock/South Surrey Child Youth Mental Health and Substance Use Action team for several years, where she was acted as a youth voice with lived experience. She is a strong advocate for speaking about up mental health challenges, destigmatizing mental illnesses, and bettering our current mental health care system for young people in our communities.</a:t>
            </a:r>
          </a:p>
        </p:txBody>
      </p:sp>
      <p:sp>
        <p:nvSpPr>
          <p:cNvPr id="4" name="TextBox 3">
            <a:extLst>
              <a:ext uri="{FF2B5EF4-FFF2-40B4-BE49-F238E27FC236}">
                <a16:creationId xmlns:a16="http://schemas.microsoft.com/office/drawing/2014/main" id="{52EC62DF-BF67-4611-85DA-CE2C2C61279D}"/>
              </a:ext>
            </a:extLst>
          </p:cNvPr>
          <p:cNvSpPr txBox="1"/>
          <p:nvPr/>
        </p:nvSpPr>
        <p:spPr>
          <a:xfrm>
            <a:off x="3349375" y="1663113"/>
            <a:ext cx="2454005" cy="307777"/>
          </a:xfrm>
          <a:prstGeom prst="rect">
            <a:avLst/>
          </a:prstGeom>
          <a:noFill/>
        </p:spPr>
        <p:txBody>
          <a:bodyPr wrap="none" rtlCol="0">
            <a:spAutoFit/>
          </a:bodyPr>
          <a:lstStyle/>
          <a:p>
            <a:r>
              <a:rPr lang="en-CA" sz="1400" b="0" i="0" dirty="0">
                <a:solidFill>
                  <a:srgbClr val="202020"/>
                </a:solidFill>
                <a:effectLst/>
                <a:latin typeface="Helvetica" panose="020B0604020202020204" pitchFamily="34" charset="0"/>
              </a:rPr>
              <a:t>- Youth with lived experience</a:t>
            </a:r>
            <a:endParaRPr lang="en-CA" sz="1400" dirty="0"/>
          </a:p>
        </p:txBody>
      </p:sp>
    </p:spTree>
    <p:extLst>
      <p:ext uri="{BB962C8B-B14F-4D97-AF65-F5344CB8AC3E}">
        <p14:creationId xmlns:p14="http://schemas.microsoft.com/office/powerpoint/2010/main" val="2069437802"/>
      </p:ext>
    </p:extLst>
  </p:cSld>
  <p:clrMapOvr>
    <a:masterClrMapping/>
  </p:clrMapOvr>
  <mc:AlternateContent xmlns:mc="http://schemas.openxmlformats.org/markup-compatibility/2006">
    <mc:Choice xmlns:p14="http://schemas.microsoft.com/office/powerpoint/2010/main" Requires="p14">
      <p:transition spd="slow" p14:dur="2000" advTm="16286"/>
    </mc:Choice>
    <mc:Fallback>
      <p:transition spd="slow" advTm="162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DE92-6781-4F15-887A-A5BC2928618D}"/>
              </a:ext>
            </a:extLst>
          </p:cNvPr>
          <p:cNvSpPr txBox="1"/>
          <p:nvPr/>
        </p:nvSpPr>
        <p:spPr>
          <a:xfrm>
            <a:off x="1017142" y="1099335"/>
            <a:ext cx="5157627" cy="523220"/>
          </a:xfrm>
          <a:prstGeom prst="rect">
            <a:avLst/>
          </a:prstGeom>
          <a:noFill/>
        </p:spPr>
        <p:txBody>
          <a:bodyPr wrap="square" rtlCol="0">
            <a:spAutoFit/>
          </a:bodyPr>
          <a:lstStyle/>
          <a:p>
            <a:r>
              <a:rPr lang="en-CA" sz="2800" dirty="0"/>
              <a:t>Emma Carlson</a:t>
            </a:r>
          </a:p>
        </p:txBody>
      </p:sp>
      <p:sp>
        <p:nvSpPr>
          <p:cNvPr id="3" name="TextBox 2">
            <a:extLst>
              <a:ext uri="{FF2B5EF4-FFF2-40B4-BE49-F238E27FC236}">
                <a16:creationId xmlns:a16="http://schemas.microsoft.com/office/drawing/2014/main" id="{87D5CF0D-32F4-4E2B-98DC-D94C188023B3}"/>
              </a:ext>
            </a:extLst>
          </p:cNvPr>
          <p:cNvSpPr txBox="1"/>
          <p:nvPr/>
        </p:nvSpPr>
        <p:spPr>
          <a:xfrm>
            <a:off x="952929" y="2732164"/>
            <a:ext cx="5743254" cy="3788858"/>
          </a:xfrm>
          <a:prstGeom prst="rect">
            <a:avLst/>
          </a:prstGeom>
          <a:noFill/>
        </p:spPr>
        <p:txBody>
          <a:bodyPr wrap="square" rtlCol="0">
            <a:spAutoFit/>
          </a:bodyPr>
          <a:lstStyle/>
          <a:p>
            <a:pPr>
              <a:lnSpc>
                <a:spcPct val="150000"/>
              </a:lnSpc>
            </a:pPr>
            <a:r>
              <a:rPr lang="en-CA" dirty="0">
                <a:latin typeface="Calibri Light" panose="020F0302020204030204" pitchFamily="34" charset="0"/>
                <a:cs typeface="Calibri Light" panose="020F0302020204030204" pitchFamily="34" charset="0"/>
              </a:rPr>
              <a:t>Emma Carlson (she/her) is a Registered Clinical Counsellor working with the SPEAC program through Options Community Services. She graduated from UBC with a Masters of Arts in Counselling Psychology, and is currently a member of the American Association of Suicidology. She has over a decade of experience working with youth at risk of suicide, and through her work at SPEAC, seeks to educate about the intersectionality of suicide risk, and champion her clients toward living lives that feel worth living.</a:t>
            </a:r>
          </a:p>
        </p:txBody>
      </p:sp>
      <p:sp>
        <p:nvSpPr>
          <p:cNvPr id="4" name="TextBox 3">
            <a:extLst>
              <a:ext uri="{FF2B5EF4-FFF2-40B4-BE49-F238E27FC236}">
                <a16:creationId xmlns:a16="http://schemas.microsoft.com/office/drawing/2014/main" id="{B9F29A48-4540-4952-919F-BD6975DC4347}"/>
              </a:ext>
            </a:extLst>
          </p:cNvPr>
          <p:cNvSpPr txBox="1"/>
          <p:nvPr/>
        </p:nvSpPr>
        <p:spPr>
          <a:xfrm>
            <a:off x="2034283" y="1673836"/>
            <a:ext cx="4568879" cy="307777"/>
          </a:xfrm>
          <a:prstGeom prst="rect">
            <a:avLst/>
          </a:prstGeom>
          <a:noFill/>
        </p:spPr>
        <p:txBody>
          <a:bodyPr wrap="none" rtlCol="0">
            <a:spAutoFit/>
          </a:bodyPr>
          <a:lstStyle/>
          <a:p>
            <a:r>
              <a:rPr lang="en-CA" sz="1400" b="0" i="0" dirty="0">
                <a:solidFill>
                  <a:srgbClr val="202020"/>
                </a:solidFill>
                <a:effectLst/>
                <a:latin typeface="Helvetica" panose="020B0604020202020204" pitchFamily="34" charset="0"/>
              </a:rPr>
              <a:t>- SPEAC (Suicide Prevention Education &amp; Counselling)</a:t>
            </a:r>
            <a:endParaRPr lang="en-CA" sz="1400" dirty="0"/>
          </a:p>
        </p:txBody>
      </p:sp>
    </p:spTree>
    <p:extLst>
      <p:ext uri="{BB962C8B-B14F-4D97-AF65-F5344CB8AC3E}">
        <p14:creationId xmlns:p14="http://schemas.microsoft.com/office/powerpoint/2010/main" val="2068671417"/>
      </p:ext>
    </p:extLst>
  </p:cSld>
  <p:clrMapOvr>
    <a:masterClrMapping/>
  </p:clrMapOvr>
  <mc:AlternateContent xmlns:mc="http://schemas.openxmlformats.org/markup-compatibility/2006">
    <mc:Choice xmlns:p14="http://schemas.microsoft.com/office/powerpoint/2010/main" Requires="p14">
      <p:transition spd="slow" p14:dur="2000" advTm="10814"/>
    </mc:Choice>
    <mc:Fallback>
      <p:transition spd="slow" advTm="108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DE92-6781-4F15-887A-A5BC2928618D}"/>
              </a:ext>
            </a:extLst>
          </p:cNvPr>
          <p:cNvSpPr txBox="1"/>
          <p:nvPr/>
        </p:nvSpPr>
        <p:spPr>
          <a:xfrm>
            <a:off x="1017142" y="1099335"/>
            <a:ext cx="5157627" cy="523220"/>
          </a:xfrm>
          <a:prstGeom prst="rect">
            <a:avLst/>
          </a:prstGeom>
          <a:noFill/>
        </p:spPr>
        <p:txBody>
          <a:bodyPr wrap="square" rtlCol="0">
            <a:spAutoFit/>
          </a:bodyPr>
          <a:lstStyle/>
          <a:p>
            <a:r>
              <a:rPr lang="en-CA" sz="2800" dirty="0"/>
              <a:t>Asli </a:t>
            </a:r>
            <a:r>
              <a:rPr lang="en-CA" sz="2800" dirty="0" err="1"/>
              <a:t>Kucukbumin</a:t>
            </a:r>
            <a:endParaRPr lang="en-CA" sz="2800" dirty="0"/>
          </a:p>
        </p:txBody>
      </p:sp>
      <p:sp>
        <p:nvSpPr>
          <p:cNvPr id="3" name="TextBox 2">
            <a:extLst>
              <a:ext uri="{FF2B5EF4-FFF2-40B4-BE49-F238E27FC236}">
                <a16:creationId xmlns:a16="http://schemas.microsoft.com/office/drawing/2014/main" id="{87D5CF0D-32F4-4E2B-98DC-D94C188023B3}"/>
              </a:ext>
            </a:extLst>
          </p:cNvPr>
          <p:cNvSpPr txBox="1"/>
          <p:nvPr/>
        </p:nvSpPr>
        <p:spPr>
          <a:xfrm>
            <a:off x="952929" y="2732164"/>
            <a:ext cx="5743254" cy="2126864"/>
          </a:xfrm>
          <a:prstGeom prst="rect">
            <a:avLst/>
          </a:prstGeom>
          <a:noFill/>
        </p:spPr>
        <p:txBody>
          <a:bodyPr wrap="square" rtlCol="0">
            <a:spAutoFit/>
          </a:bodyPr>
          <a:lstStyle/>
          <a:p>
            <a:pPr>
              <a:lnSpc>
                <a:spcPct val="150000"/>
              </a:lnSpc>
            </a:pPr>
            <a:r>
              <a:rPr lang="en-CA" dirty="0">
                <a:latin typeface="Calibri Light" panose="020F0302020204030204" pitchFamily="34" charset="0"/>
                <a:cs typeface="Calibri Light" panose="020F0302020204030204" pitchFamily="34" charset="0"/>
              </a:rPr>
              <a:t>Asli is a Registered Clinical Counsellor who has been working with children, youth and families for over 15 years. She has a Master’s Degree in Counselling Psychology from UBC.  She has been working as a Crisis Clinician at the START program (Fraser Health) for the last seven years.</a:t>
            </a:r>
          </a:p>
        </p:txBody>
      </p:sp>
      <p:sp>
        <p:nvSpPr>
          <p:cNvPr id="4" name="TextBox 3">
            <a:extLst>
              <a:ext uri="{FF2B5EF4-FFF2-40B4-BE49-F238E27FC236}">
                <a16:creationId xmlns:a16="http://schemas.microsoft.com/office/drawing/2014/main" id="{EF88F2A8-7252-4623-BD1A-F7D30DFA15EC}"/>
              </a:ext>
            </a:extLst>
          </p:cNvPr>
          <p:cNvSpPr txBox="1"/>
          <p:nvPr/>
        </p:nvSpPr>
        <p:spPr>
          <a:xfrm>
            <a:off x="2034283" y="1673836"/>
            <a:ext cx="4627870" cy="307777"/>
          </a:xfrm>
          <a:prstGeom prst="rect">
            <a:avLst/>
          </a:prstGeom>
          <a:noFill/>
        </p:spPr>
        <p:txBody>
          <a:bodyPr wrap="none" rtlCol="0">
            <a:spAutoFit/>
          </a:bodyPr>
          <a:lstStyle/>
          <a:p>
            <a:r>
              <a:rPr lang="en-CA" sz="1400" b="0" i="0" dirty="0">
                <a:solidFill>
                  <a:srgbClr val="202020"/>
                </a:solidFill>
                <a:effectLst/>
                <a:latin typeface="Helvetica" panose="020B0604020202020204" pitchFamily="34" charset="0"/>
              </a:rPr>
              <a:t>- START (Short Term Assessment Response Treatment)</a:t>
            </a:r>
            <a:endParaRPr lang="en-CA" sz="1400" dirty="0"/>
          </a:p>
        </p:txBody>
      </p:sp>
    </p:spTree>
    <p:extLst>
      <p:ext uri="{BB962C8B-B14F-4D97-AF65-F5344CB8AC3E}">
        <p14:creationId xmlns:p14="http://schemas.microsoft.com/office/powerpoint/2010/main" val="3375329625"/>
      </p:ext>
    </p:extLst>
  </p:cSld>
  <p:clrMapOvr>
    <a:masterClrMapping/>
  </p:clrMapOvr>
  <mc:AlternateContent xmlns:mc="http://schemas.openxmlformats.org/markup-compatibility/2006">
    <mc:Choice xmlns:p14="http://schemas.microsoft.com/office/powerpoint/2010/main" Requires="p14">
      <p:transition spd="slow" p14:dur="2000" advTm="11354"/>
    </mc:Choice>
    <mc:Fallback>
      <p:transition spd="slow" advTm="1135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1DDE92-6781-4F15-887A-A5BC2928618D}"/>
              </a:ext>
            </a:extLst>
          </p:cNvPr>
          <p:cNvSpPr txBox="1"/>
          <p:nvPr/>
        </p:nvSpPr>
        <p:spPr>
          <a:xfrm>
            <a:off x="1017142" y="1099335"/>
            <a:ext cx="5157627" cy="523220"/>
          </a:xfrm>
          <a:prstGeom prst="rect">
            <a:avLst/>
          </a:prstGeom>
          <a:noFill/>
        </p:spPr>
        <p:txBody>
          <a:bodyPr wrap="square" rtlCol="0">
            <a:spAutoFit/>
          </a:bodyPr>
          <a:lstStyle/>
          <a:p>
            <a:r>
              <a:rPr lang="en-CA" sz="2800" dirty="0"/>
              <a:t>Jennifer Mervyn</a:t>
            </a:r>
          </a:p>
        </p:txBody>
      </p:sp>
      <p:sp>
        <p:nvSpPr>
          <p:cNvPr id="3" name="TextBox 2">
            <a:extLst>
              <a:ext uri="{FF2B5EF4-FFF2-40B4-BE49-F238E27FC236}">
                <a16:creationId xmlns:a16="http://schemas.microsoft.com/office/drawing/2014/main" id="{87D5CF0D-32F4-4E2B-98DC-D94C188023B3}"/>
              </a:ext>
            </a:extLst>
          </p:cNvPr>
          <p:cNvSpPr txBox="1"/>
          <p:nvPr/>
        </p:nvSpPr>
        <p:spPr>
          <a:xfrm>
            <a:off x="952929" y="2732164"/>
            <a:ext cx="5743254" cy="3788858"/>
          </a:xfrm>
          <a:prstGeom prst="rect">
            <a:avLst/>
          </a:prstGeom>
          <a:noFill/>
        </p:spPr>
        <p:txBody>
          <a:bodyPr wrap="square" rtlCol="0">
            <a:spAutoFit/>
          </a:bodyPr>
          <a:lstStyle/>
          <a:p>
            <a:pPr>
              <a:lnSpc>
                <a:spcPct val="150000"/>
              </a:lnSpc>
            </a:pPr>
            <a:r>
              <a:rPr lang="en-CA" dirty="0">
                <a:latin typeface="Calibri Light" panose="020F0302020204030204" pitchFamily="34" charset="0"/>
                <a:cs typeface="Calibri Light" panose="020F0302020204030204" pitchFamily="34" charset="0"/>
              </a:rPr>
              <a:t>Dr. Jennifer Mervyn was acknowledged by CAMH as one of the 150 Canadians making a difference in mental health.  She is a Registered Psychologist with an extensive background in trauma and substance abuse and utilizes innovative, culturally informed, therapeutic approaches in her work.  </a:t>
            </a:r>
          </a:p>
          <a:p>
            <a:pPr>
              <a:lnSpc>
                <a:spcPct val="150000"/>
              </a:lnSpc>
            </a:pPr>
            <a:r>
              <a:rPr lang="en-CA" dirty="0">
                <a:latin typeface="Calibri Light" panose="020F0302020204030204" pitchFamily="34" charset="0"/>
                <a:cs typeface="Calibri Light" panose="020F0302020204030204" pitchFamily="34" charset="0"/>
              </a:rPr>
              <a:t>Jennifer is Métis, mother of four, and strong advocate for the indigenous community.  She consults, teaches, and trains on Trauma Informed Practice and policy nationwide.</a:t>
            </a:r>
          </a:p>
        </p:txBody>
      </p:sp>
      <p:sp>
        <p:nvSpPr>
          <p:cNvPr id="6" name="TextBox 5">
            <a:extLst>
              <a:ext uri="{FF2B5EF4-FFF2-40B4-BE49-F238E27FC236}">
                <a16:creationId xmlns:a16="http://schemas.microsoft.com/office/drawing/2014/main" id="{3278FD79-F21A-494A-A4D2-A847367D871B}"/>
              </a:ext>
            </a:extLst>
          </p:cNvPr>
          <p:cNvSpPr txBox="1"/>
          <p:nvPr/>
        </p:nvSpPr>
        <p:spPr>
          <a:xfrm>
            <a:off x="3429000" y="1622555"/>
            <a:ext cx="2215671" cy="307777"/>
          </a:xfrm>
          <a:prstGeom prst="rect">
            <a:avLst/>
          </a:prstGeom>
          <a:noFill/>
        </p:spPr>
        <p:txBody>
          <a:bodyPr wrap="none" rtlCol="0">
            <a:spAutoFit/>
          </a:bodyPr>
          <a:lstStyle/>
          <a:p>
            <a:r>
              <a:rPr lang="en-CA" sz="1400" b="0" i="0" dirty="0">
                <a:solidFill>
                  <a:srgbClr val="202020"/>
                </a:solidFill>
                <a:effectLst/>
                <a:latin typeface="Helvetica" panose="020B0604020202020204" pitchFamily="34" charset="0"/>
              </a:rPr>
              <a:t>- Registered Psychologist</a:t>
            </a:r>
            <a:endParaRPr lang="en-CA" sz="1400" dirty="0"/>
          </a:p>
        </p:txBody>
      </p:sp>
    </p:spTree>
    <p:extLst>
      <p:ext uri="{BB962C8B-B14F-4D97-AF65-F5344CB8AC3E}">
        <p14:creationId xmlns:p14="http://schemas.microsoft.com/office/powerpoint/2010/main" val="2456540713"/>
      </p:ext>
    </p:extLst>
  </p:cSld>
  <p:clrMapOvr>
    <a:masterClrMapping/>
  </p:clrMapOvr>
  <mc:AlternateContent xmlns:mc="http://schemas.openxmlformats.org/markup-compatibility/2006">
    <mc:Choice xmlns:p14="http://schemas.microsoft.com/office/powerpoint/2010/main" Requires="p14">
      <p:transition spd="slow" p14:dur="2000" advTm="12703"/>
    </mc:Choice>
    <mc:Fallback>
      <p:transition spd="slow" advTm="1270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08215-E938-45E2-A3D7-B47B2E046356}"/>
              </a:ext>
            </a:extLst>
          </p:cNvPr>
          <p:cNvSpPr>
            <a:spLocks noGrp="1"/>
          </p:cNvSpPr>
          <p:nvPr>
            <p:ph type="title"/>
          </p:nvPr>
        </p:nvSpPr>
        <p:spPr/>
        <p:txBody>
          <a:bodyPr/>
          <a:lstStyle/>
          <a:p>
            <a:r>
              <a:rPr lang="en-CA" dirty="0"/>
              <a:t>Upcoming </a:t>
            </a:r>
            <a:br>
              <a:rPr lang="en-CA" dirty="0"/>
            </a:br>
            <a:r>
              <a:rPr lang="en-CA" dirty="0"/>
              <a:t>PAC Presentations and Meetings</a:t>
            </a:r>
          </a:p>
        </p:txBody>
      </p:sp>
      <p:sp>
        <p:nvSpPr>
          <p:cNvPr id="3" name="Content Placeholder 2">
            <a:extLst>
              <a:ext uri="{FF2B5EF4-FFF2-40B4-BE49-F238E27FC236}">
                <a16:creationId xmlns:a16="http://schemas.microsoft.com/office/drawing/2014/main" id="{8C1BFFEB-D916-483A-A7AB-EC413F98C232}"/>
              </a:ext>
            </a:extLst>
          </p:cNvPr>
          <p:cNvSpPr>
            <a:spLocks noGrp="1"/>
          </p:cNvSpPr>
          <p:nvPr>
            <p:ph idx="1"/>
          </p:nvPr>
        </p:nvSpPr>
        <p:spPr/>
        <p:txBody>
          <a:bodyPr>
            <a:normAutofit/>
          </a:bodyPr>
          <a:lstStyle/>
          <a:p>
            <a:pPr>
              <a:lnSpc>
                <a:spcPct val="120000"/>
              </a:lnSpc>
            </a:pPr>
            <a:r>
              <a:rPr lang="en-US" b="1" dirty="0">
                <a:latin typeface="Calibri" panose="020F0502020204030204" pitchFamily="34" charset="0"/>
                <a:cs typeface="Calibri" panose="020F0502020204030204" pitchFamily="34" charset="0"/>
              </a:rPr>
              <a:t>May – Elections, call for nominees</a:t>
            </a:r>
            <a:endParaRPr lang="en-CA" b="1" dirty="0">
              <a:latin typeface="Calibri" panose="020F0502020204030204" pitchFamily="34" charset="0"/>
              <a:cs typeface="Calibri" panose="020F0502020204030204" pitchFamily="34" charset="0"/>
            </a:endParaRPr>
          </a:p>
          <a:p>
            <a:pPr marL="0" indent="0">
              <a:lnSpc>
                <a:spcPct val="120000"/>
              </a:lnSpc>
              <a:buNone/>
            </a:pPr>
            <a:r>
              <a:rPr lang="en-US" dirty="0">
                <a:latin typeface="Calibri" panose="020F0502020204030204" pitchFamily="34" charset="0"/>
                <a:cs typeface="Calibri" panose="020F0502020204030204" pitchFamily="34" charset="0"/>
              </a:rPr>
              <a:t> </a:t>
            </a:r>
            <a:endParaRPr lang="en-CA" dirty="0">
              <a:latin typeface="Calibri" panose="020F0502020204030204" pitchFamily="34" charset="0"/>
              <a:cs typeface="Calibri" panose="020F0502020204030204" pitchFamily="34" charset="0"/>
            </a:endParaRPr>
          </a:p>
          <a:p>
            <a:pPr>
              <a:lnSpc>
                <a:spcPct val="120000"/>
              </a:lnSpc>
            </a:pPr>
            <a:r>
              <a:rPr lang="en-US" b="1" dirty="0">
                <a:latin typeface="Calibri" panose="020F0502020204030204" pitchFamily="34" charset="0"/>
                <a:cs typeface="Calibri" panose="020F0502020204030204" pitchFamily="34" charset="0"/>
              </a:rPr>
              <a:t>June - Budget</a:t>
            </a:r>
            <a:endParaRPr lang="en-CA"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CADABFF2-ABF8-4885-B8DA-5EFE8718DAFB}"/>
              </a:ext>
            </a:extLst>
          </p:cNvPr>
          <p:cNvSpPr txBox="1"/>
          <p:nvPr/>
        </p:nvSpPr>
        <p:spPr>
          <a:xfrm>
            <a:off x="1440180" y="2674620"/>
            <a:ext cx="4583430" cy="276999"/>
          </a:xfrm>
          <a:prstGeom prst="rect">
            <a:avLst/>
          </a:prstGeom>
          <a:noFill/>
        </p:spPr>
        <p:txBody>
          <a:bodyPr wrap="square" rtlCol="0">
            <a:spAutoFit/>
          </a:bodyPr>
          <a:lstStyle/>
          <a:p>
            <a:r>
              <a:rPr lang="en-CA" sz="1200" dirty="0"/>
              <a:t>Details will be updated on </a:t>
            </a:r>
            <a:r>
              <a:rPr lang="en-CA" sz="1200" dirty="0">
                <a:solidFill>
                  <a:srgbClr val="0070C0"/>
                </a:solidFill>
                <a:hlinkClick r:id="rId2">
                  <a:extLst>
                    <a:ext uri="{A12FA001-AC4F-418D-AE19-62706E023703}">
                      <ahyp:hlinkClr xmlns:ahyp="http://schemas.microsoft.com/office/drawing/2018/hyperlinkcolor" val="tx"/>
                    </a:ext>
                  </a:extLst>
                </a:hlinkClick>
              </a:rPr>
              <a:t>https://semiahmoopac.wixsite.com/website</a:t>
            </a:r>
            <a:r>
              <a:rPr lang="en-CA" sz="1200" dirty="0">
                <a:solidFill>
                  <a:srgbClr val="0070C0"/>
                </a:solidFill>
              </a:rPr>
              <a:t> </a:t>
            </a:r>
            <a:endParaRPr lang="en-CA" sz="1200" dirty="0"/>
          </a:p>
        </p:txBody>
      </p:sp>
    </p:spTree>
    <p:extLst>
      <p:ext uri="{BB962C8B-B14F-4D97-AF65-F5344CB8AC3E}">
        <p14:creationId xmlns:p14="http://schemas.microsoft.com/office/powerpoint/2010/main" val="3022623234"/>
      </p:ext>
    </p:extLst>
  </p:cSld>
  <p:clrMapOvr>
    <a:masterClrMapping/>
  </p:clrMapOvr>
  <mc:AlternateContent xmlns:mc="http://schemas.openxmlformats.org/markup-compatibility/2006">
    <mc:Choice xmlns:p14="http://schemas.microsoft.com/office/powerpoint/2010/main" Requires="p14">
      <p:transition spd="slow" p14:dur="2000" advTm="5143"/>
    </mc:Choice>
    <mc:Fallback>
      <p:transition spd="slow" advTm="5143"/>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176</TotalTime>
  <Words>656</Words>
  <Application>Microsoft Office PowerPoint</Application>
  <PresentationFormat>Letter Paper (8.5x11 in)</PresentationFormat>
  <Paragraphs>25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Corbel</vt:lpstr>
      <vt:lpstr>Helvetica</vt:lpstr>
      <vt:lpstr>Parallax</vt:lpstr>
      <vt:lpstr>Zoom meeting housekeeping rules</vt:lpstr>
      <vt:lpstr>PowerPoint Presentation</vt:lpstr>
      <vt:lpstr>PowerPoint Presentation</vt:lpstr>
      <vt:lpstr>PowerPoint Presentation</vt:lpstr>
      <vt:lpstr>PowerPoint Presentation</vt:lpstr>
      <vt:lpstr>PowerPoint Presentation</vt:lpstr>
      <vt:lpstr>PowerPoint Presentation</vt:lpstr>
      <vt:lpstr>Upcoming  PAC Presentations and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 PAC Meeting</dc:title>
  <dc:creator>general</dc:creator>
  <cp:lastModifiedBy>general</cp:lastModifiedBy>
  <cp:revision>21</cp:revision>
  <dcterms:created xsi:type="dcterms:W3CDTF">2020-11-13T22:36:25Z</dcterms:created>
  <dcterms:modified xsi:type="dcterms:W3CDTF">2021-05-03T23:18:36Z</dcterms:modified>
</cp:coreProperties>
</file>