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98" r:id="rId3"/>
    <p:sldId id="263" r:id="rId4"/>
    <p:sldId id="303" r:id="rId5"/>
    <p:sldId id="304" r:id="rId6"/>
    <p:sldId id="299" r:id="rId7"/>
    <p:sldId id="288" r:id="rId8"/>
    <p:sldId id="291" r:id="rId9"/>
    <p:sldId id="292" r:id="rId10"/>
    <p:sldId id="293" r:id="rId11"/>
    <p:sldId id="294" r:id="rId12"/>
    <p:sldId id="287" r:id="rId13"/>
    <p:sldId id="296" r:id="rId14"/>
    <p:sldId id="300" r:id="rId15"/>
    <p:sldId id="302" r:id="rId16"/>
    <p:sldId id="301" r:id="rId17"/>
    <p:sldId id="272" r:id="rId18"/>
    <p:sldId id="273" r:id="rId19"/>
    <p:sldId id="275" r:id="rId20"/>
    <p:sldId id="276" r:id="rId21"/>
    <p:sldId id="274" r:id="rId22"/>
    <p:sldId id="305" r:id="rId23"/>
    <p:sldId id="306" r:id="rId24"/>
    <p:sldId id="278" r:id="rId25"/>
    <p:sldId id="289"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850DDE1-3D55-4AB6-99E0-17CA1A0BC6CC}">
          <p14:sldIdLst>
            <p14:sldId id="256"/>
            <p14:sldId id="298"/>
            <p14:sldId id="263"/>
            <p14:sldId id="303"/>
            <p14:sldId id="304"/>
            <p14:sldId id="299"/>
            <p14:sldId id="288"/>
            <p14:sldId id="291"/>
            <p14:sldId id="292"/>
            <p14:sldId id="293"/>
            <p14:sldId id="294"/>
            <p14:sldId id="287"/>
            <p14:sldId id="296"/>
            <p14:sldId id="300"/>
            <p14:sldId id="302"/>
            <p14:sldId id="301"/>
            <p14:sldId id="272"/>
            <p14:sldId id="273"/>
            <p14:sldId id="275"/>
            <p14:sldId id="276"/>
            <p14:sldId id="274"/>
            <p14:sldId id="305"/>
            <p14:sldId id="306"/>
            <p14:sldId id="278"/>
            <p14:sldId id="289"/>
            <p14:sldId id="28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 Robertson" initials="LR" lastIdx="2" clrIdx="0">
    <p:extLst>
      <p:ext uri="{19B8F6BF-5375-455C-9EA6-DF929625EA0E}">
        <p15:presenceInfo xmlns:p15="http://schemas.microsoft.com/office/powerpoint/2012/main" userId="S::lauren.robertson@saxxunderwear.com::026ee84a-be58-4b9d-ab5e-44fed3996de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A90"/>
    <a:srgbClr val="9FC9CD"/>
    <a:srgbClr val="398E96"/>
    <a:srgbClr val="60A4A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0" autoAdjust="0"/>
    <p:restoredTop sz="71588" autoAdjust="0"/>
  </p:normalViewPr>
  <p:slideViewPr>
    <p:cSldViewPr snapToGrid="0">
      <p:cViewPr varScale="1">
        <p:scale>
          <a:sx n="87" d="100"/>
          <a:sy n="87" d="100"/>
        </p:scale>
        <p:origin x="1254" y="90"/>
      </p:cViewPr>
      <p:guideLst/>
    </p:cSldViewPr>
  </p:slideViewPr>
  <p:notesTextViewPr>
    <p:cViewPr>
      <p:scale>
        <a:sx n="1" d="1"/>
        <a:sy n="1" d="1"/>
      </p:scale>
      <p:origin x="0" y="0"/>
    </p:cViewPr>
  </p:notesTextViewPr>
  <p:notesViewPr>
    <p:cSldViewPr snapToGrid="0">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E68B64-E006-4037-A7B9-2A94AE698813}"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E32CF1CE-FEC9-491A-8322-126F9208E715}">
      <dgm:prSet/>
      <dgm:spPr/>
      <dgm:t>
        <a:bodyPr/>
        <a:lstStyle/>
        <a:p>
          <a:r>
            <a:rPr lang="en-CA" dirty="0"/>
            <a:t>A person’s ability to ‘bounce back’ to their usual manner of functioning</a:t>
          </a:r>
          <a:endParaRPr lang="en-US" dirty="0"/>
        </a:p>
      </dgm:t>
    </dgm:pt>
    <dgm:pt modelId="{29A99555-2A86-4039-90A6-539B1BA41E9E}" type="parTrans" cxnId="{6E95E7C4-E79D-4F73-A811-B21F84E695CE}">
      <dgm:prSet/>
      <dgm:spPr/>
      <dgm:t>
        <a:bodyPr/>
        <a:lstStyle/>
        <a:p>
          <a:endParaRPr lang="en-US"/>
        </a:p>
      </dgm:t>
    </dgm:pt>
    <dgm:pt modelId="{C3C19D75-FB44-4A27-871B-E6F994E5DCF9}" type="sibTrans" cxnId="{6E95E7C4-E79D-4F73-A811-B21F84E695CE}">
      <dgm:prSet/>
      <dgm:spPr/>
      <dgm:t>
        <a:bodyPr/>
        <a:lstStyle/>
        <a:p>
          <a:endParaRPr lang="en-US"/>
        </a:p>
      </dgm:t>
    </dgm:pt>
    <dgm:pt modelId="{899E29E7-EB44-4BFB-8D7B-19ADC28107EF}">
      <dgm:prSet/>
      <dgm:spPr/>
      <dgm:t>
        <a:bodyPr/>
        <a:lstStyle/>
        <a:p>
          <a:r>
            <a:rPr lang="en-CA" u="none" dirty="0"/>
            <a:t>Ingredients include:</a:t>
          </a:r>
          <a:endParaRPr lang="en-US" u="none" dirty="0"/>
        </a:p>
      </dgm:t>
    </dgm:pt>
    <dgm:pt modelId="{C9DADCD2-D66F-4A6F-B6FF-BCD73CF5DACF}" type="parTrans" cxnId="{DB219B64-8175-4686-883A-98A74D224955}">
      <dgm:prSet/>
      <dgm:spPr/>
      <dgm:t>
        <a:bodyPr/>
        <a:lstStyle/>
        <a:p>
          <a:endParaRPr lang="en-US"/>
        </a:p>
      </dgm:t>
    </dgm:pt>
    <dgm:pt modelId="{747E9CAF-2D0F-4AC4-9874-AAB5B0218059}" type="sibTrans" cxnId="{DB219B64-8175-4686-883A-98A74D224955}">
      <dgm:prSet/>
      <dgm:spPr/>
      <dgm:t>
        <a:bodyPr/>
        <a:lstStyle/>
        <a:p>
          <a:endParaRPr lang="en-US"/>
        </a:p>
      </dgm:t>
    </dgm:pt>
    <dgm:pt modelId="{421D53C5-4A0E-4643-B181-36FBB631CE5B}">
      <dgm:prSet/>
      <dgm:spPr/>
      <dgm:t>
        <a:bodyPr/>
        <a:lstStyle/>
        <a:p>
          <a:pPr>
            <a:lnSpc>
              <a:spcPct val="100000"/>
            </a:lnSpc>
          </a:pPr>
          <a:r>
            <a:rPr lang="en-CA" dirty="0">
              <a:latin typeface="Abadi" panose="020B0604020104020204" pitchFamily="34" charset="0"/>
            </a:rPr>
            <a:t>Disposition</a:t>
          </a:r>
          <a:endParaRPr lang="en-US" dirty="0">
            <a:latin typeface="Abadi" panose="020B0604020104020204" pitchFamily="34" charset="0"/>
          </a:endParaRPr>
        </a:p>
      </dgm:t>
    </dgm:pt>
    <dgm:pt modelId="{CCCF1243-AC08-42A0-87A0-E0E87330D70B}" type="parTrans" cxnId="{C04BF67B-858B-4925-B872-00DC8045B6CC}">
      <dgm:prSet/>
      <dgm:spPr/>
      <dgm:t>
        <a:bodyPr/>
        <a:lstStyle/>
        <a:p>
          <a:endParaRPr lang="en-US"/>
        </a:p>
      </dgm:t>
    </dgm:pt>
    <dgm:pt modelId="{6CBF1498-4B91-4B27-BBC8-2C65C41806D7}" type="sibTrans" cxnId="{C04BF67B-858B-4925-B872-00DC8045B6CC}">
      <dgm:prSet/>
      <dgm:spPr/>
      <dgm:t>
        <a:bodyPr/>
        <a:lstStyle/>
        <a:p>
          <a:endParaRPr lang="en-US"/>
        </a:p>
      </dgm:t>
    </dgm:pt>
    <dgm:pt modelId="{936B96F3-8559-4675-B4E7-5C60F009D8B4}">
      <dgm:prSet/>
      <dgm:spPr/>
      <dgm:t>
        <a:bodyPr/>
        <a:lstStyle/>
        <a:p>
          <a:pPr>
            <a:lnSpc>
              <a:spcPct val="100000"/>
            </a:lnSpc>
          </a:pPr>
          <a:r>
            <a:rPr lang="en-CA" dirty="0">
              <a:latin typeface="Abadi" panose="020B0604020104020204" pitchFamily="34" charset="0"/>
            </a:rPr>
            <a:t>Beliefs</a:t>
          </a:r>
          <a:endParaRPr lang="en-US" dirty="0">
            <a:latin typeface="Abadi" panose="020B0604020104020204" pitchFamily="34" charset="0"/>
          </a:endParaRPr>
        </a:p>
      </dgm:t>
    </dgm:pt>
    <dgm:pt modelId="{9844817B-F934-47E6-84F3-403FDCEE95E7}" type="parTrans" cxnId="{01A2130B-30BF-49B5-980A-C88E974FC91E}">
      <dgm:prSet/>
      <dgm:spPr/>
      <dgm:t>
        <a:bodyPr/>
        <a:lstStyle/>
        <a:p>
          <a:endParaRPr lang="en-US"/>
        </a:p>
      </dgm:t>
    </dgm:pt>
    <dgm:pt modelId="{5BDAFF17-90BE-4F1C-895E-9A781186C277}" type="sibTrans" cxnId="{01A2130B-30BF-49B5-980A-C88E974FC91E}">
      <dgm:prSet/>
      <dgm:spPr/>
      <dgm:t>
        <a:bodyPr/>
        <a:lstStyle/>
        <a:p>
          <a:endParaRPr lang="en-US"/>
        </a:p>
      </dgm:t>
    </dgm:pt>
    <dgm:pt modelId="{DB67BBA6-67A4-4759-AA4B-17BF370D3D9E}">
      <dgm:prSet/>
      <dgm:spPr/>
      <dgm:t>
        <a:bodyPr/>
        <a:lstStyle/>
        <a:p>
          <a:pPr>
            <a:lnSpc>
              <a:spcPct val="100000"/>
            </a:lnSpc>
          </a:pPr>
          <a:r>
            <a:rPr lang="en-CA" dirty="0">
              <a:latin typeface="Abadi" panose="020B0604020104020204" pitchFamily="34" charset="0"/>
            </a:rPr>
            <a:t>Previous experiences</a:t>
          </a:r>
          <a:endParaRPr lang="en-US" dirty="0">
            <a:latin typeface="Abadi" panose="020B0604020104020204" pitchFamily="34" charset="0"/>
          </a:endParaRPr>
        </a:p>
      </dgm:t>
    </dgm:pt>
    <dgm:pt modelId="{912CE809-129A-4371-A563-D3918EEA002C}" type="parTrans" cxnId="{079B37FF-8A11-4770-9DA7-D026E1935F67}">
      <dgm:prSet/>
      <dgm:spPr/>
      <dgm:t>
        <a:bodyPr/>
        <a:lstStyle/>
        <a:p>
          <a:endParaRPr lang="en-US"/>
        </a:p>
      </dgm:t>
    </dgm:pt>
    <dgm:pt modelId="{1E3F251C-B855-445E-AC66-B55133093137}" type="sibTrans" cxnId="{079B37FF-8A11-4770-9DA7-D026E1935F67}">
      <dgm:prSet/>
      <dgm:spPr/>
      <dgm:t>
        <a:bodyPr/>
        <a:lstStyle/>
        <a:p>
          <a:endParaRPr lang="en-US"/>
        </a:p>
      </dgm:t>
    </dgm:pt>
    <dgm:pt modelId="{0BF58529-3F66-4385-8E71-744C0E281F87}">
      <dgm:prSet/>
      <dgm:spPr/>
      <dgm:t>
        <a:bodyPr/>
        <a:lstStyle/>
        <a:p>
          <a:pPr>
            <a:lnSpc>
              <a:spcPct val="100000"/>
            </a:lnSpc>
          </a:pPr>
          <a:r>
            <a:rPr lang="en-CA" dirty="0">
              <a:latin typeface="Abadi" panose="020B0604020104020204" pitchFamily="34" charset="0"/>
            </a:rPr>
            <a:t>Self-understanding</a:t>
          </a:r>
          <a:endParaRPr lang="en-US" dirty="0">
            <a:latin typeface="Abadi" panose="020B0604020104020204" pitchFamily="34" charset="0"/>
          </a:endParaRPr>
        </a:p>
      </dgm:t>
    </dgm:pt>
    <dgm:pt modelId="{077F457D-DCE9-4CAD-98E4-8D2BB2187A11}" type="parTrans" cxnId="{216ADA9B-0BA0-4CA4-973B-3B381BAA61AD}">
      <dgm:prSet/>
      <dgm:spPr/>
      <dgm:t>
        <a:bodyPr/>
        <a:lstStyle/>
        <a:p>
          <a:endParaRPr lang="en-US"/>
        </a:p>
      </dgm:t>
    </dgm:pt>
    <dgm:pt modelId="{985EB0A1-DB5C-4CBE-98A0-EFDA5E3F2581}" type="sibTrans" cxnId="{216ADA9B-0BA0-4CA4-973B-3B381BAA61AD}">
      <dgm:prSet/>
      <dgm:spPr/>
      <dgm:t>
        <a:bodyPr/>
        <a:lstStyle/>
        <a:p>
          <a:endParaRPr lang="en-US"/>
        </a:p>
      </dgm:t>
    </dgm:pt>
    <dgm:pt modelId="{BDFE13A1-0104-4AF1-9777-53C01C32CEB7}">
      <dgm:prSet/>
      <dgm:spPr/>
      <dgm:t>
        <a:bodyPr/>
        <a:lstStyle/>
        <a:p>
          <a:pPr>
            <a:lnSpc>
              <a:spcPct val="100000"/>
            </a:lnSpc>
          </a:pPr>
          <a:r>
            <a:rPr lang="en-CA" dirty="0">
              <a:latin typeface="Abadi" panose="020B0604020104020204" pitchFamily="34" charset="0"/>
            </a:rPr>
            <a:t>Self-care</a:t>
          </a:r>
          <a:endParaRPr lang="en-US" dirty="0">
            <a:latin typeface="Abadi" panose="020B0604020104020204" pitchFamily="34" charset="0"/>
          </a:endParaRPr>
        </a:p>
      </dgm:t>
    </dgm:pt>
    <dgm:pt modelId="{BFDA4D1B-5CA9-4E6A-84D6-699F3EC0775B}" type="parTrans" cxnId="{C89FDEFA-DBD3-45DE-B408-2DF31ED7D397}">
      <dgm:prSet/>
      <dgm:spPr/>
      <dgm:t>
        <a:bodyPr/>
        <a:lstStyle/>
        <a:p>
          <a:endParaRPr lang="en-US"/>
        </a:p>
      </dgm:t>
    </dgm:pt>
    <dgm:pt modelId="{79867A38-D7A1-456A-BB35-8F3D7A7DC506}" type="sibTrans" cxnId="{C89FDEFA-DBD3-45DE-B408-2DF31ED7D397}">
      <dgm:prSet/>
      <dgm:spPr/>
      <dgm:t>
        <a:bodyPr/>
        <a:lstStyle/>
        <a:p>
          <a:endParaRPr lang="en-US"/>
        </a:p>
      </dgm:t>
    </dgm:pt>
    <dgm:pt modelId="{FAFF0D18-B92C-4701-8770-3A6CAA3A5052}">
      <dgm:prSet/>
      <dgm:spPr/>
      <dgm:t>
        <a:bodyPr/>
        <a:lstStyle/>
        <a:p>
          <a:pPr>
            <a:lnSpc>
              <a:spcPct val="100000"/>
            </a:lnSpc>
          </a:pPr>
          <a:r>
            <a:rPr lang="en-CA" dirty="0">
              <a:latin typeface="Abadi" panose="020B0604020104020204" pitchFamily="34" charset="0"/>
            </a:rPr>
            <a:t>Engagement</a:t>
          </a:r>
          <a:endParaRPr lang="en-US" dirty="0">
            <a:latin typeface="Abadi" panose="020B0604020104020204" pitchFamily="34" charset="0"/>
          </a:endParaRPr>
        </a:p>
      </dgm:t>
    </dgm:pt>
    <dgm:pt modelId="{CE9A46F4-54AF-4B90-874B-D048BE6793AC}" type="parTrans" cxnId="{57980E1C-04F4-45B6-914C-5752085B126C}">
      <dgm:prSet/>
      <dgm:spPr/>
      <dgm:t>
        <a:bodyPr/>
        <a:lstStyle/>
        <a:p>
          <a:endParaRPr lang="en-US"/>
        </a:p>
      </dgm:t>
    </dgm:pt>
    <dgm:pt modelId="{B997A609-0C4A-4B60-BA5D-9459C4D8B70B}" type="sibTrans" cxnId="{57980E1C-04F4-45B6-914C-5752085B126C}">
      <dgm:prSet/>
      <dgm:spPr/>
      <dgm:t>
        <a:bodyPr/>
        <a:lstStyle/>
        <a:p>
          <a:endParaRPr lang="en-US"/>
        </a:p>
      </dgm:t>
    </dgm:pt>
    <dgm:pt modelId="{FDDDA2E4-4456-4109-ABDB-EC91B464F0C8}" type="pres">
      <dgm:prSet presAssocID="{E1E68B64-E006-4037-A7B9-2A94AE698813}" presName="Name0" presStyleCnt="0">
        <dgm:presLayoutVars>
          <dgm:dir/>
          <dgm:animLvl val="lvl"/>
          <dgm:resizeHandles val="exact"/>
        </dgm:presLayoutVars>
      </dgm:prSet>
      <dgm:spPr/>
    </dgm:pt>
    <dgm:pt modelId="{E1D6051F-5E89-4697-AFEB-CEFC0851FE63}" type="pres">
      <dgm:prSet presAssocID="{899E29E7-EB44-4BFB-8D7B-19ADC28107EF}" presName="boxAndChildren" presStyleCnt="0"/>
      <dgm:spPr/>
    </dgm:pt>
    <dgm:pt modelId="{E90516A1-1FD5-4BBF-8AC5-AA2015531209}" type="pres">
      <dgm:prSet presAssocID="{899E29E7-EB44-4BFB-8D7B-19ADC28107EF}" presName="parentTextBox" presStyleLbl="node1" presStyleIdx="0" presStyleCnt="2"/>
      <dgm:spPr/>
    </dgm:pt>
    <dgm:pt modelId="{2D3D5C0A-A94F-43EF-94ED-F11E93832279}" type="pres">
      <dgm:prSet presAssocID="{899E29E7-EB44-4BFB-8D7B-19ADC28107EF}" presName="entireBox" presStyleLbl="node1" presStyleIdx="0" presStyleCnt="2"/>
      <dgm:spPr/>
    </dgm:pt>
    <dgm:pt modelId="{FDA386C2-3EBB-4E58-8F69-66023CDDB166}" type="pres">
      <dgm:prSet presAssocID="{899E29E7-EB44-4BFB-8D7B-19ADC28107EF}" presName="descendantBox" presStyleCnt="0"/>
      <dgm:spPr/>
    </dgm:pt>
    <dgm:pt modelId="{68D02F57-EBA4-4C71-9905-55C49F809FAF}" type="pres">
      <dgm:prSet presAssocID="{421D53C5-4A0E-4643-B181-36FBB631CE5B}" presName="childTextBox" presStyleLbl="fgAccFollowNode1" presStyleIdx="0" presStyleCnt="6" custScaleY="82645">
        <dgm:presLayoutVars>
          <dgm:bulletEnabled val="1"/>
        </dgm:presLayoutVars>
      </dgm:prSet>
      <dgm:spPr/>
    </dgm:pt>
    <dgm:pt modelId="{7F88E5FC-C938-4C40-81FE-F4B669AA97C6}" type="pres">
      <dgm:prSet presAssocID="{936B96F3-8559-4675-B4E7-5C60F009D8B4}" presName="childTextBox" presStyleLbl="fgAccFollowNode1" presStyleIdx="1" presStyleCnt="6" custScaleY="82645">
        <dgm:presLayoutVars>
          <dgm:bulletEnabled val="1"/>
        </dgm:presLayoutVars>
      </dgm:prSet>
      <dgm:spPr/>
    </dgm:pt>
    <dgm:pt modelId="{7F68853E-6432-4084-916C-A4DF022516FD}" type="pres">
      <dgm:prSet presAssocID="{DB67BBA6-67A4-4759-AA4B-17BF370D3D9E}" presName="childTextBox" presStyleLbl="fgAccFollowNode1" presStyleIdx="2" presStyleCnt="6" custScaleY="82645">
        <dgm:presLayoutVars>
          <dgm:bulletEnabled val="1"/>
        </dgm:presLayoutVars>
      </dgm:prSet>
      <dgm:spPr/>
    </dgm:pt>
    <dgm:pt modelId="{3B396F8C-CE95-49F7-B6E4-45BC1D030BA0}" type="pres">
      <dgm:prSet presAssocID="{0BF58529-3F66-4385-8E71-744C0E281F87}" presName="childTextBox" presStyleLbl="fgAccFollowNode1" presStyleIdx="3" presStyleCnt="6" custScaleY="82645">
        <dgm:presLayoutVars>
          <dgm:bulletEnabled val="1"/>
        </dgm:presLayoutVars>
      </dgm:prSet>
      <dgm:spPr/>
    </dgm:pt>
    <dgm:pt modelId="{16180C08-0B14-47E5-B38A-6E90C60293EB}" type="pres">
      <dgm:prSet presAssocID="{BDFE13A1-0104-4AF1-9777-53C01C32CEB7}" presName="childTextBox" presStyleLbl="fgAccFollowNode1" presStyleIdx="4" presStyleCnt="6" custScaleY="82645">
        <dgm:presLayoutVars>
          <dgm:bulletEnabled val="1"/>
        </dgm:presLayoutVars>
      </dgm:prSet>
      <dgm:spPr/>
    </dgm:pt>
    <dgm:pt modelId="{EBCD2C8B-A915-41EF-A1C4-628EBF26FAEE}" type="pres">
      <dgm:prSet presAssocID="{FAFF0D18-B92C-4701-8770-3A6CAA3A5052}" presName="childTextBox" presStyleLbl="fgAccFollowNode1" presStyleIdx="5" presStyleCnt="6" custScaleY="82645">
        <dgm:presLayoutVars>
          <dgm:bulletEnabled val="1"/>
        </dgm:presLayoutVars>
      </dgm:prSet>
      <dgm:spPr/>
    </dgm:pt>
    <dgm:pt modelId="{DE441749-123A-4268-B531-2CB4397E3FED}" type="pres">
      <dgm:prSet presAssocID="{C3C19D75-FB44-4A27-871B-E6F994E5DCF9}" presName="sp" presStyleCnt="0"/>
      <dgm:spPr/>
    </dgm:pt>
    <dgm:pt modelId="{48E2BD7C-AFAB-4373-B58A-E18004ADBDD9}" type="pres">
      <dgm:prSet presAssocID="{E32CF1CE-FEC9-491A-8322-126F9208E715}" presName="arrowAndChildren" presStyleCnt="0"/>
      <dgm:spPr/>
    </dgm:pt>
    <dgm:pt modelId="{68F6894E-1566-4071-8089-B9C4CF237464}" type="pres">
      <dgm:prSet presAssocID="{E32CF1CE-FEC9-491A-8322-126F9208E715}" presName="parentTextArrow" presStyleLbl="node1" presStyleIdx="1" presStyleCnt="2" custScaleY="53535" custLinFactNeighborX="105" custLinFactNeighborY="378"/>
      <dgm:spPr/>
    </dgm:pt>
  </dgm:ptLst>
  <dgm:cxnLst>
    <dgm:cxn modelId="{997BC509-156D-4FF6-AC09-39C5A49C6378}" type="presOf" srcId="{0BF58529-3F66-4385-8E71-744C0E281F87}" destId="{3B396F8C-CE95-49F7-B6E4-45BC1D030BA0}" srcOrd="0" destOrd="0" presId="urn:microsoft.com/office/officeart/2005/8/layout/process4"/>
    <dgm:cxn modelId="{01A2130B-30BF-49B5-980A-C88E974FC91E}" srcId="{899E29E7-EB44-4BFB-8D7B-19ADC28107EF}" destId="{936B96F3-8559-4675-B4E7-5C60F009D8B4}" srcOrd="1" destOrd="0" parTransId="{9844817B-F934-47E6-84F3-403FDCEE95E7}" sibTransId="{5BDAFF17-90BE-4F1C-895E-9A781186C277}"/>
    <dgm:cxn modelId="{5D47B912-C962-4593-A73F-D9E99CB164A3}" type="presOf" srcId="{899E29E7-EB44-4BFB-8D7B-19ADC28107EF}" destId="{E90516A1-1FD5-4BBF-8AC5-AA2015531209}" srcOrd="0" destOrd="0" presId="urn:microsoft.com/office/officeart/2005/8/layout/process4"/>
    <dgm:cxn modelId="{4146DE15-B4FC-44A6-97A3-D0DC95BB6873}" type="presOf" srcId="{E32CF1CE-FEC9-491A-8322-126F9208E715}" destId="{68F6894E-1566-4071-8089-B9C4CF237464}" srcOrd="0" destOrd="0" presId="urn:microsoft.com/office/officeart/2005/8/layout/process4"/>
    <dgm:cxn modelId="{57980E1C-04F4-45B6-914C-5752085B126C}" srcId="{899E29E7-EB44-4BFB-8D7B-19ADC28107EF}" destId="{FAFF0D18-B92C-4701-8770-3A6CAA3A5052}" srcOrd="5" destOrd="0" parTransId="{CE9A46F4-54AF-4B90-874B-D048BE6793AC}" sibTransId="{B997A609-0C4A-4B60-BA5D-9459C4D8B70B}"/>
    <dgm:cxn modelId="{D68CF71C-32B1-48A9-8D9A-DC8A170743B2}" type="presOf" srcId="{DB67BBA6-67A4-4759-AA4B-17BF370D3D9E}" destId="{7F68853E-6432-4084-916C-A4DF022516FD}" srcOrd="0" destOrd="0" presId="urn:microsoft.com/office/officeart/2005/8/layout/process4"/>
    <dgm:cxn modelId="{6B881A3F-3124-46E8-9F75-5D95788C1324}" type="presOf" srcId="{421D53C5-4A0E-4643-B181-36FBB631CE5B}" destId="{68D02F57-EBA4-4C71-9905-55C49F809FAF}" srcOrd="0" destOrd="0" presId="urn:microsoft.com/office/officeart/2005/8/layout/process4"/>
    <dgm:cxn modelId="{DB219B64-8175-4686-883A-98A74D224955}" srcId="{E1E68B64-E006-4037-A7B9-2A94AE698813}" destId="{899E29E7-EB44-4BFB-8D7B-19ADC28107EF}" srcOrd="1" destOrd="0" parTransId="{C9DADCD2-D66F-4A6F-B6FF-BCD73CF5DACF}" sibTransId="{747E9CAF-2D0F-4AC4-9874-AAB5B0218059}"/>
    <dgm:cxn modelId="{F20B3B4A-B4CC-4D49-B39A-0BB0ACB48A7A}" type="presOf" srcId="{BDFE13A1-0104-4AF1-9777-53C01C32CEB7}" destId="{16180C08-0B14-47E5-B38A-6E90C60293EB}" srcOrd="0" destOrd="0" presId="urn:microsoft.com/office/officeart/2005/8/layout/process4"/>
    <dgm:cxn modelId="{C04BF67B-858B-4925-B872-00DC8045B6CC}" srcId="{899E29E7-EB44-4BFB-8D7B-19ADC28107EF}" destId="{421D53C5-4A0E-4643-B181-36FBB631CE5B}" srcOrd="0" destOrd="0" parTransId="{CCCF1243-AC08-42A0-87A0-E0E87330D70B}" sibTransId="{6CBF1498-4B91-4B27-BBC8-2C65C41806D7}"/>
    <dgm:cxn modelId="{ED41F890-8F62-41E8-B3D1-D2C8BB20983D}" type="presOf" srcId="{899E29E7-EB44-4BFB-8D7B-19ADC28107EF}" destId="{2D3D5C0A-A94F-43EF-94ED-F11E93832279}" srcOrd="1" destOrd="0" presId="urn:microsoft.com/office/officeart/2005/8/layout/process4"/>
    <dgm:cxn modelId="{216ADA9B-0BA0-4CA4-973B-3B381BAA61AD}" srcId="{899E29E7-EB44-4BFB-8D7B-19ADC28107EF}" destId="{0BF58529-3F66-4385-8E71-744C0E281F87}" srcOrd="3" destOrd="0" parTransId="{077F457D-DCE9-4CAD-98E4-8D2BB2187A11}" sibTransId="{985EB0A1-DB5C-4CBE-98A0-EFDA5E3F2581}"/>
    <dgm:cxn modelId="{6BACBCBA-D567-49A3-9399-41E2D86EAACA}" type="presOf" srcId="{E1E68B64-E006-4037-A7B9-2A94AE698813}" destId="{FDDDA2E4-4456-4109-ABDB-EC91B464F0C8}" srcOrd="0" destOrd="0" presId="urn:microsoft.com/office/officeart/2005/8/layout/process4"/>
    <dgm:cxn modelId="{A37B66BC-2A3F-4793-A256-2F44A06EA100}" type="presOf" srcId="{FAFF0D18-B92C-4701-8770-3A6CAA3A5052}" destId="{EBCD2C8B-A915-41EF-A1C4-628EBF26FAEE}" srcOrd="0" destOrd="0" presId="urn:microsoft.com/office/officeart/2005/8/layout/process4"/>
    <dgm:cxn modelId="{6E95E7C4-E79D-4F73-A811-B21F84E695CE}" srcId="{E1E68B64-E006-4037-A7B9-2A94AE698813}" destId="{E32CF1CE-FEC9-491A-8322-126F9208E715}" srcOrd="0" destOrd="0" parTransId="{29A99555-2A86-4039-90A6-539B1BA41E9E}" sibTransId="{C3C19D75-FB44-4A27-871B-E6F994E5DCF9}"/>
    <dgm:cxn modelId="{46A807E6-F517-4B2D-BE89-C1685132514C}" type="presOf" srcId="{936B96F3-8559-4675-B4E7-5C60F009D8B4}" destId="{7F88E5FC-C938-4C40-81FE-F4B669AA97C6}" srcOrd="0" destOrd="0" presId="urn:microsoft.com/office/officeart/2005/8/layout/process4"/>
    <dgm:cxn modelId="{C89FDEFA-DBD3-45DE-B408-2DF31ED7D397}" srcId="{899E29E7-EB44-4BFB-8D7B-19ADC28107EF}" destId="{BDFE13A1-0104-4AF1-9777-53C01C32CEB7}" srcOrd="4" destOrd="0" parTransId="{BFDA4D1B-5CA9-4E6A-84D6-699F3EC0775B}" sibTransId="{79867A38-D7A1-456A-BB35-8F3D7A7DC506}"/>
    <dgm:cxn modelId="{079B37FF-8A11-4770-9DA7-D026E1935F67}" srcId="{899E29E7-EB44-4BFB-8D7B-19ADC28107EF}" destId="{DB67BBA6-67A4-4759-AA4B-17BF370D3D9E}" srcOrd="2" destOrd="0" parTransId="{912CE809-129A-4371-A563-D3918EEA002C}" sibTransId="{1E3F251C-B855-445E-AC66-B55133093137}"/>
    <dgm:cxn modelId="{73120AFE-EFDD-4BE9-B3A0-E194BB88AFCE}" type="presParOf" srcId="{FDDDA2E4-4456-4109-ABDB-EC91B464F0C8}" destId="{E1D6051F-5E89-4697-AFEB-CEFC0851FE63}" srcOrd="0" destOrd="0" presId="urn:microsoft.com/office/officeart/2005/8/layout/process4"/>
    <dgm:cxn modelId="{420488DC-1C95-45AC-951A-E79A230CF0D3}" type="presParOf" srcId="{E1D6051F-5E89-4697-AFEB-CEFC0851FE63}" destId="{E90516A1-1FD5-4BBF-8AC5-AA2015531209}" srcOrd="0" destOrd="0" presId="urn:microsoft.com/office/officeart/2005/8/layout/process4"/>
    <dgm:cxn modelId="{AE90A6DF-081A-4256-A125-BC956C0144CD}" type="presParOf" srcId="{E1D6051F-5E89-4697-AFEB-CEFC0851FE63}" destId="{2D3D5C0A-A94F-43EF-94ED-F11E93832279}" srcOrd="1" destOrd="0" presId="urn:microsoft.com/office/officeart/2005/8/layout/process4"/>
    <dgm:cxn modelId="{09FBB8D4-34BF-4B7F-A03A-BAD16038FC45}" type="presParOf" srcId="{E1D6051F-5E89-4697-AFEB-CEFC0851FE63}" destId="{FDA386C2-3EBB-4E58-8F69-66023CDDB166}" srcOrd="2" destOrd="0" presId="urn:microsoft.com/office/officeart/2005/8/layout/process4"/>
    <dgm:cxn modelId="{B5A73FF7-77D9-4216-9016-1553B436579B}" type="presParOf" srcId="{FDA386C2-3EBB-4E58-8F69-66023CDDB166}" destId="{68D02F57-EBA4-4C71-9905-55C49F809FAF}" srcOrd="0" destOrd="0" presId="urn:microsoft.com/office/officeart/2005/8/layout/process4"/>
    <dgm:cxn modelId="{BEA20BA6-5A3C-4DC1-9B82-D996ECBA7636}" type="presParOf" srcId="{FDA386C2-3EBB-4E58-8F69-66023CDDB166}" destId="{7F88E5FC-C938-4C40-81FE-F4B669AA97C6}" srcOrd="1" destOrd="0" presId="urn:microsoft.com/office/officeart/2005/8/layout/process4"/>
    <dgm:cxn modelId="{81723298-D6B6-440D-BDB0-6CC49DC32D23}" type="presParOf" srcId="{FDA386C2-3EBB-4E58-8F69-66023CDDB166}" destId="{7F68853E-6432-4084-916C-A4DF022516FD}" srcOrd="2" destOrd="0" presId="urn:microsoft.com/office/officeart/2005/8/layout/process4"/>
    <dgm:cxn modelId="{C423E7C0-FBFA-403B-9857-6609AAFCE78C}" type="presParOf" srcId="{FDA386C2-3EBB-4E58-8F69-66023CDDB166}" destId="{3B396F8C-CE95-49F7-B6E4-45BC1D030BA0}" srcOrd="3" destOrd="0" presId="urn:microsoft.com/office/officeart/2005/8/layout/process4"/>
    <dgm:cxn modelId="{C8473477-8B43-4329-B02B-F325FDF8270F}" type="presParOf" srcId="{FDA386C2-3EBB-4E58-8F69-66023CDDB166}" destId="{16180C08-0B14-47E5-B38A-6E90C60293EB}" srcOrd="4" destOrd="0" presId="urn:microsoft.com/office/officeart/2005/8/layout/process4"/>
    <dgm:cxn modelId="{D1CC2C84-9CBD-4BF9-BB80-5738B40C1B58}" type="presParOf" srcId="{FDA386C2-3EBB-4E58-8F69-66023CDDB166}" destId="{EBCD2C8B-A915-41EF-A1C4-628EBF26FAEE}" srcOrd="5" destOrd="0" presId="urn:microsoft.com/office/officeart/2005/8/layout/process4"/>
    <dgm:cxn modelId="{5F318818-A58C-4713-BFA0-B98DE431AC6D}" type="presParOf" srcId="{FDDDA2E4-4456-4109-ABDB-EC91B464F0C8}" destId="{DE441749-123A-4268-B531-2CB4397E3FED}" srcOrd="1" destOrd="0" presId="urn:microsoft.com/office/officeart/2005/8/layout/process4"/>
    <dgm:cxn modelId="{49806E33-CF4B-4328-A467-161AE7403C8A}" type="presParOf" srcId="{FDDDA2E4-4456-4109-ABDB-EC91B464F0C8}" destId="{48E2BD7C-AFAB-4373-B58A-E18004ADBDD9}" srcOrd="2" destOrd="0" presId="urn:microsoft.com/office/officeart/2005/8/layout/process4"/>
    <dgm:cxn modelId="{F32914DB-EBE3-4D0B-9A95-9F23D86A5CF8}" type="presParOf" srcId="{48E2BD7C-AFAB-4373-B58A-E18004ADBDD9}" destId="{68F6894E-1566-4071-8089-B9C4CF23746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3D5C0A-A94F-43EF-94ED-F11E93832279}">
      <dsp:nvSpPr>
        <dsp:cNvPr id="0" name=""/>
        <dsp:cNvSpPr/>
      </dsp:nvSpPr>
      <dsp:spPr>
        <a:xfrm>
          <a:off x="0" y="1978054"/>
          <a:ext cx="6752883" cy="24457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CA" sz="3100" u="none" kern="1200" dirty="0"/>
            <a:t>Ingredients include:</a:t>
          </a:r>
          <a:endParaRPr lang="en-US" sz="3100" u="none" kern="1200" dirty="0"/>
        </a:p>
      </dsp:txBody>
      <dsp:txXfrm>
        <a:off x="0" y="1978054"/>
        <a:ext cx="6752883" cy="1320696"/>
      </dsp:txXfrm>
    </dsp:sp>
    <dsp:sp modelId="{68D02F57-EBA4-4C71-9905-55C49F809FAF}">
      <dsp:nvSpPr>
        <dsp:cNvPr id="0" name=""/>
        <dsp:cNvSpPr/>
      </dsp:nvSpPr>
      <dsp:spPr>
        <a:xfrm>
          <a:off x="3297" y="3347461"/>
          <a:ext cx="1124381" cy="92978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100000"/>
            </a:lnSpc>
            <a:spcBef>
              <a:spcPct val="0"/>
            </a:spcBef>
            <a:spcAft>
              <a:spcPct val="35000"/>
            </a:spcAft>
            <a:buNone/>
          </a:pPr>
          <a:r>
            <a:rPr lang="en-CA" sz="1200" kern="1200" dirty="0">
              <a:latin typeface="Abadi" panose="020B0604020104020204" pitchFamily="34" charset="0"/>
            </a:rPr>
            <a:t>Disposition</a:t>
          </a:r>
          <a:endParaRPr lang="en-US" sz="1200" kern="1200" dirty="0">
            <a:latin typeface="Abadi" panose="020B0604020104020204" pitchFamily="34" charset="0"/>
          </a:endParaRPr>
        </a:p>
      </dsp:txBody>
      <dsp:txXfrm>
        <a:off x="3297" y="3347461"/>
        <a:ext cx="1124381" cy="929787"/>
      </dsp:txXfrm>
    </dsp:sp>
    <dsp:sp modelId="{7F88E5FC-C938-4C40-81FE-F4B669AA97C6}">
      <dsp:nvSpPr>
        <dsp:cNvPr id="0" name=""/>
        <dsp:cNvSpPr/>
      </dsp:nvSpPr>
      <dsp:spPr>
        <a:xfrm>
          <a:off x="1127678" y="3347461"/>
          <a:ext cx="1124381" cy="929787"/>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100000"/>
            </a:lnSpc>
            <a:spcBef>
              <a:spcPct val="0"/>
            </a:spcBef>
            <a:spcAft>
              <a:spcPct val="35000"/>
            </a:spcAft>
            <a:buNone/>
          </a:pPr>
          <a:r>
            <a:rPr lang="en-CA" sz="1200" kern="1200" dirty="0">
              <a:latin typeface="Abadi" panose="020B0604020104020204" pitchFamily="34" charset="0"/>
            </a:rPr>
            <a:t>Beliefs</a:t>
          </a:r>
          <a:endParaRPr lang="en-US" sz="1200" kern="1200" dirty="0">
            <a:latin typeface="Abadi" panose="020B0604020104020204" pitchFamily="34" charset="0"/>
          </a:endParaRPr>
        </a:p>
      </dsp:txBody>
      <dsp:txXfrm>
        <a:off x="1127678" y="3347461"/>
        <a:ext cx="1124381" cy="929787"/>
      </dsp:txXfrm>
    </dsp:sp>
    <dsp:sp modelId="{7F68853E-6432-4084-916C-A4DF022516FD}">
      <dsp:nvSpPr>
        <dsp:cNvPr id="0" name=""/>
        <dsp:cNvSpPr/>
      </dsp:nvSpPr>
      <dsp:spPr>
        <a:xfrm>
          <a:off x="2252060" y="3347461"/>
          <a:ext cx="1124381" cy="92978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100000"/>
            </a:lnSpc>
            <a:spcBef>
              <a:spcPct val="0"/>
            </a:spcBef>
            <a:spcAft>
              <a:spcPct val="35000"/>
            </a:spcAft>
            <a:buNone/>
          </a:pPr>
          <a:r>
            <a:rPr lang="en-CA" sz="1200" kern="1200" dirty="0">
              <a:latin typeface="Abadi" panose="020B0604020104020204" pitchFamily="34" charset="0"/>
            </a:rPr>
            <a:t>Previous experiences</a:t>
          </a:r>
          <a:endParaRPr lang="en-US" sz="1200" kern="1200" dirty="0">
            <a:latin typeface="Abadi" panose="020B0604020104020204" pitchFamily="34" charset="0"/>
          </a:endParaRPr>
        </a:p>
      </dsp:txBody>
      <dsp:txXfrm>
        <a:off x="2252060" y="3347461"/>
        <a:ext cx="1124381" cy="929787"/>
      </dsp:txXfrm>
    </dsp:sp>
    <dsp:sp modelId="{3B396F8C-CE95-49F7-B6E4-45BC1D030BA0}">
      <dsp:nvSpPr>
        <dsp:cNvPr id="0" name=""/>
        <dsp:cNvSpPr/>
      </dsp:nvSpPr>
      <dsp:spPr>
        <a:xfrm>
          <a:off x="3376441" y="3347461"/>
          <a:ext cx="1124381" cy="92978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100000"/>
            </a:lnSpc>
            <a:spcBef>
              <a:spcPct val="0"/>
            </a:spcBef>
            <a:spcAft>
              <a:spcPct val="35000"/>
            </a:spcAft>
            <a:buNone/>
          </a:pPr>
          <a:r>
            <a:rPr lang="en-CA" sz="1200" kern="1200" dirty="0">
              <a:latin typeface="Abadi" panose="020B0604020104020204" pitchFamily="34" charset="0"/>
            </a:rPr>
            <a:t>Self-understanding</a:t>
          </a:r>
          <a:endParaRPr lang="en-US" sz="1200" kern="1200" dirty="0">
            <a:latin typeface="Abadi" panose="020B0604020104020204" pitchFamily="34" charset="0"/>
          </a:endParaRPr>
        </a:p>
      </dsp:txBody>
      <dsp:txXfrm>
        <a:off x="3376441" y="3347461"/>
        <a:ext cx="1124381" cy="929787"/>
      </dsp:txXfrm>
    </dsp:sp>
    <dsp:sp modelId="{16180C08-0B14-47E5-B38A-6E90C60293EB}">
      <dsp:nvSpPr>
        <dsp:cNvPr id="0" name=""/>
        <dsp:cNvSpPr/>
      </dsp:nvSpPr>
      <dsp:spPr>
        <a:xfrm>
          <a:off x="4500822" y="3347461"/>
          <a:ext cx="1124381" cy="929787"/>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100000"/>
            </a:lnSpc>
            <a:spcBef>
              <a:spcPct val="0"/>
            </a:spcBef>
            <a:spcAft>
              <a:spcPct val="35000"/>
            </a:spcAft>
            <a:buNone/>
          </a:pPr>
          <a:r>
            <a:rPr lang="en-CA" sz="1200" kern="1200" dirty="0">
              <a:latin typeface="Abadi" panose="020B0604020104020204" pitchFamily="34" charset="0"/>
            </a:rPr>
            <a:t>Self-care</a:t>
          </a:r>
          <a:endParaRPr lang="en-US" sz="1200" kern="1200" dirty="0">
            <a:latin typeface="Abadi" panose="020B0604020104020204" pitchFamily="34" charset="0"/>
          </a:endParaRPr>
        </a:p>
      </dsp:txBody>
      <dsp:txXfrm>
        <a:off x="4500822" y="3347461"/>
        <a:ext cx="1124381" cy="929787"/>
      </dsp:txXfrm>
    </dsp:sp>
    <dsp:sp modelId="{EBCD2C8B-A915-41EF-A1C4-628EBF26FAEE}">
      <dsp:nvSpPr>
        <dsp:cNvPr id="0" name=""/>
        <dsp:cNvSpPr/>
      </dsp:nvSpPr>
      <dsp:spPr>
        <a:xfrm>
          <a:off x="5625204" y="3347461"/>
          <a:ext cx="1124381" cy="92978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100000"/>
            </a:lnSpc>
            <a:spcBef>
              <a:spcPct val="0"/>
            </a:spcBef>
            <a:spcAft>
              <a:spcPct val="35000"/>
            </a:spcAft>
            <a:buNone/>
          </a:pPr>
          <a:r>
            <a:rPr lang="en-CA" sz="1200" kern="1200" dirty="0">
              <a:latin typeface="Abadi" panose="020B0604020104020204" pitchFamily="34" charset="0"/>
            </a:rPr>
            <a:t>Engagement</a:t>
          </a:r>
          <a:endParaRPr lang="en-US" sz="1200" kern="1200" dirty="0">
            <a:latin typeface="Abadi" panose="020B0604020104020204" pitchFamily="34" charset="0"/>
          </a:endParaRPr>
        </a:p>
      </dsp:txBody>
      <dsp:txXfrm>
        <a:off x="5625204" y="3347461"/>
        <a:ext cx="1124381" cy="929787"/>
      </dsp:txXfrm>
    </dsp:sp>
    <dsp:sp modelId="{68F6894E-1566-4071-8089-B9C4CF237464}">
      <dsp:nvSpPr>
        <dsp:cNvPr id="0" name=""/>
        <dsp:cNvSpPr/>
      </dsp:nvSpPr>
      <dsp:spPr>
        <a:xfrm rot="10800000">
          <a:off x="0" y="15220"/>
          <a:ext cx="6752883" cy="2013739"/>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CA" sz="3100" kern="1200" dirty="0"/>
            <a:t>A person’s ability to ‘bounce back’ to their usual manner of functioning</a:t>
          </a:r>
          <a:endParaRPr lang="en-US" sz="3100" kern="1200" dirty="0"/>
        </a:p>
      </dsp:txBody>
      <dsp:txXfrm rot="10800000">
        <a:off x="0" y="15220"/>
        <a:ext cx="6752883" cy="130846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EE756A-A619-47D6-AF22-614A711266C8}" type="datetimeFigureOut">
              <a:rPr lang="en-CA" smtClean="0"/>
              <a:t>2021-11-29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9F755E-3DA9-4078-8686-64B303DA7CBC}" type="slidenum">
              <a:rPr lang="en-CA" smtClean="0"/>
              <a:t>‹#›</a:t>
            </a:fld>
            <a:endParaRPr lang="en-CA"/>
          </a:p>
        </p:txBody>
      </p:sp>
    </p:spTree>
    <p:extLst>
      <p:ext uri="{BB962C8B-B14F-4D97-AF65-F5344CB8AC3E}">
        <p14:creationId xmlns:p14="http://schemas.microsoft.com/office/powerpoint/2010/main" val="3413696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59F755E-3DA9-4078-8686-64B303DA7CBC}" type="slidenum">
              <a:rPr lang="en-CA" smtClean="0"/>
              <a:t>1</a:t>
            </a:fld>
            <a:endParaRPr lang="en-CA"/>
          </a:p>
        </p:txBody>
      </p:sp>
    </p:spTree>
    <p:extLst>
      <p:ext uri="{BB962C8B-B14F-4D97-AF65-F5344CB8AC3E}">
        <p14:creationId xmlns:p14="http://schemas.microsoft.com/office/powerpoint/2010/main" val="3091562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59F755E-3DA9-4078-8686-64B303DA7CBC}" type="slidenum">
              <a:rPr lang="en-CA" smtClean="0"/>
              <a:t>10</a:t>
            </a:fld>
            <a:endParaRPr lang="en-CA"/>
          </a:p>
        </p:txBody>
      </p:sp>
    </p:spTree>
    <p:extLst>
      <p:ext uri="{BB962C8B-B14F-4D97-AF65-F5344CB8AC3E}">
        <p14:creationId xmlns:p14="http://schemas.microsoft.com/office/powerpoint/2010/main" val="3985394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59F755E-3DA9-4078-8686-64B303DA7CBC}" type="slidenum">
              <a:rPr lang="en-CA" smtClean="0"/>
              <a:t>11</a:t>
            </a:fld>
            <a:endParaRPr lang="en-CA"/>
          </a:p>
        </p:txBody>
      </p:sp>
    </p:spTree>
    <p:extLst>
      <p:ext uri="{BB962C8B-B14F-4D97-AF65-F5344CB8AC3E}">
        <p14:creationId xmlns:p14="http://schemas.microsoft.com/office/powerpoint/2010/main" val="2931160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59F755E-3DA9-4078-8686-64B303DA7CBC}" type="slidenum">
              <a:rPr lang="en-CA" smtClean="0"/>
              <a:t>12</a:t>
            </a:fld>
            <a:endParaRPr lang="en-CA"/>
          </a:p>
        </p:txBody>
      </p:sp>
    </p:spTree>
    <p:extLst>
      <p:ext uri="{BB962C8B-B14F-4D97-AF65-F5344CB8AC3E}">
        <p14:creationId xmlns:p14="http://schemas.microsoft.com/office/powerpoint/2010/main" val="2676125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59F755E-3DA9-4078-8686-64B303DA7CBC}" type="slidenum">
              <a:rPr lang="en-CA" smtClean="0"/>
              <a:t>13</a:t>
            </a:fld>
            <a:endParaRPr lang="en-CA"/>
          </a:p>
        </p:txBody>
      </p:sp>
    </p:spTree>
    <p:extLst>
      <p:ext uri="{BB962C8B-B14F-4D97-AF65-F5344CB8AC3E}">
        <p14:creationId xmlns:p14="http://schemas.microsoft.com/office/powerpoint/2010/main" val="809493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59F755E-3DA9-4078-8686-64B303DA7CBC}" type="slidenum">
              <a:rPr lang="en-CA" smtClean="0"/>
              <a:t>14</a:t>
            </a:fld>
            <a:endParaRPr lang="en-CA"/>
          </a:p>
        </p:txBody>
      </p:sp>
    </p:spTree>
    <p:extLst>
      <p:ext uri="{BB962C8B-B14F-4D97-AF65-F5344CB8AC3E}">
        <p14:creationId xmlns:p14="http://schemas.microsoft.com/office/powerpoint/2010/main" val="3273545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59F755E-3DA9-4078-8686-64B303DA7CBC}" type="slidenum">
              <a:rPr lang="en-CA" smtClean="0"/>
              <a:t>15</a:t>
            </a:fld>
            <a:endParaRPr lang="en-CA"/>
          </a:p>
        </p:txBody>
      </p:sp>
    </p:spTree>
    <p:extLst>
      <p:ext uri="{BB962C8B-B14F-4D97-AF65-F5344CB8AC3E}">
        <p14:creationId xmlns:p14="http://schemas.microsoft.com/office/powerpoint/2010/main" val="3367361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59F755E-3DA9-4078-8686-64B303DA7CBC}" type="slidenum">
              <a:rPr lang="en-CA" smtClean="0"/>
              <a:t>16</a:t>
            </a:fld>
            <a:endParaRPr lang="en-CA"/>
          </a:p>
        </p:txBody>
      </p:sp>
    </p:spTree>
    <p:extLst>
      <p:ext uri="{BB962C8B-B14F-4D97-AF65-F5344CB8AC3E}">
        <p14:creationId xmlns:p14="http://schemas.microsoft.com/office/powerpoint/2010/main" val="2305529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Hello, My name is Michelle</a:t>
            </a:r>
            <a:r>
              <a:rPr lang="en-CA" baseline="0" dirty="0"/>
              <a:t> and I work with students and families as they look ahead to post secondary planning. Tonight I am going to provide a general overview of the exploration and application process as students look ahead to life after high school. </a:t>
            </a:r>
            <a:endParaRPr lang="en-CA" dirty="0"/>
          </a:p>
        </p:txBody>
      </p:sp>
      <p:sp>
        <p:nvSpPr>
          <p:cNvPr id="4" name="Slide Number Placeholder 3"/>
          <p:cNvSpPr>
            <a:spLocks noGrp="1"/>
          </p:cNvSpPr>
          <p:nvPr>
            <p:ph type="sldNum" sz="quarter" idx="5"/>
          </p:nvPr>
        </p:nvSpPr>
        <p:spPr/>
        <p:txBody>
          <a:bodyPr/>
          <a:lstStyle/>
          <a:p>
            <a:fld id="{959F755E-3DA9-4078-8686-64B303DA7CBC}" type="slidenum">
              <a:rPr lang="en-CA" smtClean="0"/>
              <a:t>17</a:t>
            </a:fld>
            <a:endParaRPr lang="en-CA"/>
          </a:p>
        </p:txBody>
      </p:sp>
    </p:spTree>
    <p:extLst>
      <p:ext uri="{BB962C8B-B14F-4D97-AF65-F5344CB8AC3E}">
        <p14:creationId xmlns:p14="http://schemas.microsoft.com/office/powerpoint/2010/main" val="3626830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Post Secondary Planning is a process. For</a:t>
            </a:r>
            <a:r>
              <a:rPr lang="en-US" sz="1800" b="0" i="0" u="none" strike="noStrike" baseline="0" dirty="0">
                <a:solidFill>
                  <a:srgbClr val="000000"/>
                </a:solidFill>
                <a:effectLst/>
                <a:latin typeface="Calibri" panose="020F0502020204030204" pitchFamily="34" charset="0"/>
              </a:rPr>
              <a:t> some students it </a:t>
            </a:r>
            <a:r>
              <a:rPr lang="en-US" sz="1800" b="0" i="0" u="none" strike="noStrike" dirty="0">
                <a:solidFill>
                  <a:srgbClr val="000000"/>
                </a:solidFill>
                <a:effectLst/>
                <a:latin typeface="Calibri" panose="020F0502020204030204" pitchFamily="34" charset="0"/>
              </a:rPr>
              <a:t>may begin early in high school, or it might start in the grade 12 year, there are a number of ways to reach post secondary</a:t>
            </a:r>
            <a:r>
              <a:rPr lang="en-US" sz="1800" b="0" i="0" u="none" strike="noStrike" baseline="0" dirty="0">
                <a:solidFill>
                  <a:srgbClr val="000000"/>
                </a:solidFill>
                <a:effectLst/>
                <a:latin typeface="Calibri" panose="020F0502020204030204" pitchFamily="34" charset="0"/>
              </a:rPr>
              <a:t> goals. </a:t>
            </a:r>
            <a:r>
              <a:rPr lang="en-US" sz="1800" b="0" i="0" u="none" strike="noStrike" dirty="0">
                <a:solidFill>
                  <a:srgbClr val="000000"/>
                </a:solidFill>
                <a:effectLst/>
                <a:latin typeface="Calibri" panose="020F0502020204030204" pitchFamily="34" charset="0"/>
              </a:rPr>
              <a:t>A few ways that you can support your students as they look ahead to life after high school. </a:t>
            </a:r>
          </a:p>
          <a:p>
            <a:pPr rtl="0">
              <a:spcBef>
                <a:spcPts val="0"/>
              </a:spcBef>
              <a:spcAft>
                <a:spcPts val="0"/>
              </a:spcAft>
            </a:pPr>
            <a:endParaRPr lang="en-US" sz="1800" b="0" i="0" u="none" strike="noStrike" dirty="0">
              <a:solidFill>
                <a:srgbClr val="000000"/>
              </a:solidFill>
              <a:effectLst/>
              <a:latin typeface="Calibri" panose="020F0502020204030204" pitchFamily="34" charset="0"/>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Understand that this is a process, and</a:t>
            </a:r>
            <a:r>
              <a:rPr lang="en-US" sz="1800" b="0" i="0" u="none" strike="noStrike" baseline="0" dirty="0">
                <a:solidFill>
                  <a:srgbClr val="000000"/>
                </a:solidFill>
                <a:effectLst/>
                <a:latin typeface="Calibri" panose="020F0502020204030204" pitchFamily="34" charset="0"/>
              </a:rPr>
              <a:t> there are often a number steps that need to be completed. Research, course planning and understanding specific requirements. What is required by one school / program is not necessarily the rule for all schools. Do you research! </a:t>
            </a:r>
            <a:endParaRPr lang="en-US" sz="1800" b="0" i="0" u="none" strike="noStrike" dirty="0">
              <a:solidFill>
                <a:srgbClr val="000000"/>
              </a:solidFill>
              <a:effectLst/>
              <a:latin typeface="Calibri" panose="020F0502020204030204" pitchFamily="34" charset="0"/>
            </a:endParaRPr>
          </a:p>
          <a:p>
            <a:pPr rtl="0">
              <a:spcBef>
                <a:spcPts val="0"/>
              </a:spcBef>
              <a:spcAft>
                <a:spcPts val="0"/>
              </a:spcAft>
            </a:pPr>
            <a:endParaRPr lang="en-US" sz="1800" b="0" i="0" u="none" strike="noStrike" dirty="0">
              <a:solidFill>
                <a:srgbClr val="000000"/>
              </a:solidFill>
              <a:effectLst/>
              <a:latin typeface="Calibri" panose="020F0502020204030204" pitchFamily="34" charset="0"/>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Have open conversations. What are family boundaries? Are you looking at schools and programs across Canada or close to home? </a:t>
            </a: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What area of study sounds interesting? Does the student understand what classes are required for admission and what courses are required once admitted to the program? (For example, psychology at UVIC requires a year of biology, a computer science and a math class – yet it is not a science program, is this OK?) What do you, and your student, want from the post secondary experience? </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Key Dates – Depending on the grade and stage that you are in, these can be different. We will discuss this more when we look specifically at the grade 12 year.</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Current trends – Students are hunting programs and looking to combine interests. Engineering &amp; Business, Kinesiology &amp; Dance, Visual Arts &amp; Computer Science. As well they want perks – Co-op (paid work experience) study abroad, varsity sports, or a specific campus community. </a:t>
            </a: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Universities are looking at more than just grades, and not just grade 12 marks. Participating in enrichment programs or activities in high school can help identify strengths and interests. </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Help them prepare – start the conversation now - and understand the importance of research, time management &amp; executive functioning skills. Two things to be mindful of – Often, what</a:t>
            </a:r>
            <a:r>
              <a:rPr lang="en-US" sz="1800" b="0" i="0" u="none" strike="noStrike" baseline="0" dirty="0">
                <a:solidFill>
                  <a:srgbClr val="000000"/>
                </a:solidFill>
                <a:effectLst/>
                <a:latin typeface="Calibri" panose="020F0502020204030204" pitchFamily="34" charset="0"/>
              </a:rPr>
              <a:t> you need to do to be admitted</a:t>
            </a:r>
            <a:r>
              <a:rPr lang="en-US" sz="1800" b="0" i="0" u="none" strike="noStrike" dirty="0">
                <a:solidFill>
                  <a:srgbClr val="000000"/>
                </a:solidFill>
                <a:effectLst/>
                <a:latin typeface="Calibri" panose="020F0502020204030204" pitchFamily="34" charset="0"/>
              </a:rPr>
              <a:t> AND what you need to do to do well when you get there</a:t>
            </a:r>
            <a:r>
              <a:rPr lang="en-US" sz="1800" b="0" i="0" u="none" strike="noStrike" baseline="0" dirty="0">
                <a:solidFill>
                  <a:srgbClr val="000000"/>
                </a:solidFill>
                <a:effectLst/>
                <a:latin typeface="Calibri" panose="020F0502020204030204" pitchFamily="34" charset="0"/>
              </a:rPr>
              <a:t> can be different. Courses like a Language 12, Calculus and Physics might be more important than you think. </a:t>
            </a:r>
            <a:endParaRPr lang="en-US" b="0" dirty="0">
              <a:effectLst/>
            </a:endParaRPr>
          </a:p>
          <a:p>
            <a:br>
              <a:rPr lang="en-US" dirty="0"/>
            </a:br>
            <a:endParaRPr lang="en-CA" dirty="0"/>
          </a:p>
        </p:txBody>
      </p:sp>
      <p:sp>
        <p:nvSpPr>
          <p:cNvPr id="4" name="Slide Number Placeholder 3"/>
          <p:cNvSpPr>
            <a:spLocks noGrp="1"/>
          </p:cNvSpPr>
          <p:nvPr>
            <p:ph type="sldNum" sz="quarter" idx="5"/>
          </p:nvPr>
        </p:nvSpPr>
        <p:spPr/>
        <p:txBody>
          <a:bodyPr/>
          <a:lstStyle/>
          <a:p>
            <a:fld id="{959F755E-3DA9-4078-8686-64B303DA7CBC}" type="slidenum">
              <a:rPr lang="en-CA" smtClean="0"/>
              <a:t>18</a:t>
            </a:fld>
            <a:endParaRPr lang="en-CA"/>
          </a:p>
        </p:txBody>
      </p:sp>
    </p:spTree>
    <p:extLst>
      <p:ext uri="{BB962C8B-B14F-4D97-AF65-F5344CB8AC3E}">
        <p14:creationId xmlns:p14="http://schemas.microsoft.com/office/powerpoint/2010/main" val="1132823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Visiting</a:t>
            </a:r>
            <a:r>
              <a:rPr lang="en-CA" baseline="0" dirty="0"/>
              <a:t> post secondary websites can be a great place to begin. Take virtual tours, explore programs, and review degree requirements. But before you do, it can be helpful to understand the vocabulary. What is the difference between a diploma and a degree?  What are majors, minors and specializations? Understanding this will help you learn more about what might be a good fit for you </a:t>
            </a:r>
            <a:endParaRPr lang="en-CA" dirty="0"/>
          </a:p>
        </p:txBody>
      </p:sp>
      <p:sp>
        <p:nvSpPr>
          <p:cNvPr id="4" name="Slide Number Placeholder 3"/>
          <p:cNvSpPr>
            <a:spLocks noGrp="1"/>
          </p:cNvSpPr>
          <p:nvPr>
            <p:ph type="sldNum" sz="quarter" idx="5"/>
          </p:nvPr>
        </p:nvSpPr>
        <p:spPr/>
        <p:txBody>
          <a:bodyPr/>
          <a:lstStyle/>
          <a:p>
            <a:fld id="{959F755E-3DA9-4078-8686-64B303DA7CBC}" type="slidenum">
              <a:rPr lang="en-CA" smtClean="0"/>
              <a:t>19</a:t>
            </a:fld>
            <a:endParaRPr lang="en-CA"/>
          </a:p>
        </p:txBody>
      </p:sp>
    </p:spTree>
    <p:extLst>
      <p:ext uri="{BB962C8B-B14F-4D97-AF65-F5344CB8AC3E}">
        <p14:creationId xmlns:p14="http://schemas.microsoft.com/office/powerpoint/2010/main" val="1274691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59F755E-3DA9-4078-8686-64B303DA7CBC}" type="slidenum">
              <a:rPr lang="en-CA" smtClean="0"/>
              <a:t>2</a:t>
            </a:fld>
            <a:endParaRPr lang="en-CA"/>
          </a:p>
        </p:txBody>
      </p:sp>
    </p:spTree>
    <p:extLst>
      <p:ext uri="{BB962C8B-B14F-4D97-AF65-F5344CB8AC3E}">
        <p14:creationId xmlns:p14="http://schemas.microsoft.com/office/powerpoint/2010/main" val="4292136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There are so many ways to begin post secondary studies and finding the right fit is key. It is not one size fits all.  Do you want to begin in a large environment,</a:t>
            </a:r>
            <a:r>
              <a:rPr lang="en-US" sz="1800" b="0" i="0" u="none" strike="noStrike" baseline="0" dirty="0">
                <a:solidFill>
                  <a:srgbClr val="000000"/>
                </a:solidFill>
                <a:effectLst/>
                <a:latin typeface="Calibri" panose="020F0502020204030204" pitchFamily="34" charset="0"/>
              </a:rPr>
              <a:t> a small program</a:t>
            </a:r>
            <a:r>
              <a:rPr lang="en-US" sz="1800" b="0" i="0" u="none" strike="noStrike" dirty="0">
                <a:solidFill>
                  <a:srgbClr val="000000"/>
                </a:solidFill>
                <a:effectLst/>
                <a:latin typeface="Calibri" panose="020F0502020204030204" pitchFamily="34" charset="0"/>
              </a:rPr>
              <a:t>,</a:t>
            </a:r>
            <a:r>
              <a:rPr lang="en-US" sz="1800" b="0" i="0" u="none" strike="noStrike" baseline="0" dirty="0">
                <a:solidFill>
                  <a:srgbClr val="000000"/>
                </a:solidFill>
                <a:effectLst/>
                <a:latin typeface="Calibri" panose="020F0502020204030204" pitchFamily="34" charset="0"/>
              </a:rPr>
              <a:t> go across the country and be close to home? What do you want in a post secondary experience and what will provide a great fit. Many ranking systems will note the best business or science program, but is it the best for your student?</a:t>
            </a:r>
          </a:p>
          <a:p>
            <a:pPr rtl="0">
              <a:spcBef>
                <a:spcPts val="0"/>
              </a:spcBef>
              <a:spcAft>
                <a:spcPts val="0"/>
              </a:spcAft>
            </a:pP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Many of the larger universities ,</a:t>
            </a:r>
            <a:r>
              <a:rPr lang="en-US" sz="1800" b="0" i="0" u="none" strike="noStrike" baseline="0" dirty="0">
                <a:solidFill>
                  <a:srgbClr val="000000"/>
                </a:solidFill>
                <a:effectLst/>
                <a:latin typeface="Calibri" panose="020F0502020204030204" pitchFamily="34" charset="0"/>
              </a:rPr>
              <a:t> or for unique programs, schools a</a:t>
            </a:r>
            <a:r>
              <a:rPr lang="en-US" sz="1800" b="0" i="0" u="none" strike="noStrike" dirty="0">
                <a:solidFill>
                  <a:srgbClr val="000000"/>
                </a:solidFill>
                <a:effectLst/>
                <a:latin typeface="Calibri" panose="020F0502020204030204" pitchFamily="34" charset="0"/>
              </a:rPr>
              <a:t>re looking at both grade 11 and grade 12 marks for admissions.</a:t>
            </a:r>
            <a:r>
              <a:rPr lang="en-US" sz="1800" b="0" i="0" u="none" strike="noStrike" baseline="0" dirty="0">
                <a:solidFill>
                  <a:srgbClr val="000000"/>
                </a:solidFill>
                <a:effectLst/>
                <a:latin typeface="Calibri" panose="020F0502020204030204" pitchFamily="34" charset="0"/>
              </a:rPr>
              <a:t> Grade 11 marks are p</a:t>
            </a:r>
            <a:r>
              <a:rPr lang="en-US" sz="1800" b="0" i="0" u="none" strike="noStrike" dirty="0">
                <a:solidFill>
                  <a:srgbClr val="000000"/>
                </a:solidFill>
                <a:effectLst/>
                <a:latin typeface="Calibri" panose="020F0502020204030204" pitchFamily="34" charset="0"/>
              </a:rPr>
              <a:t>articularly</a:t>
            </a:r>
            <a:r>
              <a:rPr lang="en-US" sz="1800" b="0" i="0" u="none" strike="noStrike" baseline="0" dirty="0">
                <a:solidFill>
                  <a:srgbClr val="000000"/>
                </a:solidFill>
                <a:effectLst/>
                <a:latin typeface="Calibri" panose="020F0502020204030204" pitchFamily="34" charset="0"/>
              </a:rPr>
              <a:t> important for students working in a semester system. Offers are made before the end of the grade 12 year – in the absence of a required course (science math or English) the grade 11 mark will be used as a predictor. </a:t>
            </a:r>
          </a:p>
          <a:p>
            <a:pPr rtl="0">
              <a:spcBef>
                <a:spcPts val="0"/>
              </a:spcBef>
              <a:spcAft>
                <a:spcPts val="0"/>
              </a:spcAft>
            </a:pPr>
            <a:r>
              <a:rPr lang="en-US" sz="1800" b="0" i="0" u="none" strike="noStrike" baseline="0" dirty="0">
                <a:solidFill>
                  <a:srgbClr val="000000"/>
                </a:solidFill>
                <a:effectLst/>
                <a:latin typeface="Calibri" panose="020F0502020204030204" pitchFamily="34" charset="0"/>
              </a:rPr>
              <a:t>Finish grade 11 strong!</a:t>
            </a:r>
          </a:p>
          <a:p>
            <a:pPr rtl="0">
              <a:spcBef>
                <a:spcPts val="0"/>
              </a:spcBef>
              <a:spcAft>
                <a:spcPts val="0"/>
              </a:spcAft>
            </a:pPr>
            <a:endParaRPr lang="en-US" sz="1800" b="0" i="0" u="none" strike="noStrike" baseline="0" dirty="0">
              <a:solidFill>
                <a:srgbClr val="000000"/>
              </a:solidFill>
              <a:effectLst/>
              <a:latin typeface="Calibri" panose="020F0502020204030204" pitchFamily="34" charset="0"/>
            </a:endParaRPr>
          </a:p>
          <a:p>
            <a:pPr rtl="0">
              <a:spcBef>
                <a:spcPts val="0"/>
              </a:spcBef>
              <a:spcAft>
                <a:spcPts val="0"/>
              </a:spcAft>
            </a:pPr>
            <a:r>
              <a:rPr lang="en-US" sz="1800" b="0" i="0" u="none" strike="noStrike" baseline="0" dirty="0">
                <a:solidFill>
                  <a:srgbClr val="000000"/>
                </a:solidFill>
                <a:effectLst/>
                <a:latin typeface="Calibri" panose="020F0502020204030204" pitchFamily="34" charset="0"/>
              </a:rPr>
              <a:t>Many programs – creative industries, engineering, business, health science and all UBC programs will look at grades and use </a:t>
            </a:r>
          </a:p>
          <a:p>
            <a:pPr rtl="0">
              <a:spcBef>
                <a:spcPts val="0"/>
              </a:spcBef>
              <a:spcAft>
                <a:spcPts val="0"/>
              </a:spcAft>
            </a:pPr>
            <a:r>
              <a:rPr lang="en-US" sz="1800" b="0" i="0" u="none" strike="noStrike" dirty="0">
                <a:solidFill>
                  <a:srgbClr val="000000"/>
                </a:solidFill>
                <a:effectLst/>
                <a:latin typeface="Calibri" panose="020F0502020204030204" pitchFamily="34" charset="0"/>
              </a:rPr>
              <a:t>an additional supplemental application ( this could include essays, portfolio, resumes or an interview) </a:t>
            </a:r>
          </a:p>
          <a:p>
            <a:pPr rtl="0">
              <a:spcBef>
                <a:spcPts val="0"/>
              </a:spcBef>
              <a:spcAft>
                <a:spcPts val="0"/>
              </a:spcAft>
            </a:pPr>
            <a:r>
              <a:rPr lang="en-US" sz="1800" b="0" i="0" u="none" strike="noStrike" dirty="0">
                <a:solidFill>
                  <a:srgbClr val="000000"/>
                </a:solidFill>
                <a:effectLst/>
                <a:latin typeface="Calibri" panose="020F0502020204030204" pitchFamily="34" charset="0"/>
              </a:rPr>
              <a:t>They often ask about a number of extracurricular activities and interests. They want to know that you are engaged with your community, and are willing to try new things.  An Example from UBC’s general</a:t>
            </a:r>
            <a:r>
              <a:rPr lang="en-US" sz="1800" b="0" i="0" u="none" strike="noStrike" baseline="0" dirty="0">
                <a:solidFill>
                  <a:srgbClr val="000000"/>
                </a:solidFill>
                <a:effectLst/>
                <a:latin typeface="Calibri" panose="020F0502020204030204" pitchFamily="34" charset="0"/>
              </a:rPr>
              <a:t> application </a:t>
            </a:r>
            <a:r>
              <a:rPr lang="en-US" sz="1800" b="0" i="0" u="none" strike="noStrike" dirty="0">
                <a:solidFill>
                  <a:srgbClr val="000000"/>
                </a:solidFill>
                <a:effectLst/>
                <a:latin typeface="Calibri" panose="020F0502020204030204" pitchFamily="34" charset="0"/>
              </a:rPr>
              <a:t>“Tell us about who you are,</a:t>
            </a:r>
            <a:r>
              <a:rPr lang="en-US" sz="1800" b="0" i="0" u="none" strike="noStrike" baseline="0" dirty="0">
                <a:solidFill>
                  <a:srgbClr val="000000"/>
                </a:solidFill>
                <a:effectLst/>
                <a:latin typeface="Calibri" panose="020F0502020204030204" pitchFamily="34" charset="0"/>
              </a:rPr>
              <a:t> how would friends family and member of the community describe you and what are you most proud of an why” They want to know what you have learned about yourself through unique experiences.</a:t>
            </a:r>
          </a:p>
          <a:p>
            <a:pPr rtl="0">
              <a:spcBef>
                <a:spcPts val="0"/>
              </a:spcBef>
              <a:spcAft>
                <a:spcPts val="0"/>
              </a:spcAft>
            </a:pPr>
            <a:endParaRPr lang="en-US" sz="1800" b="0" i="0" u="none" strike="noStrike" baseline="0" dirty="0">
              <a:solidFill>
                <a:srgbClr val="000000"/>
              </a:solidFill>
              <a:effectLst/>
              <a:latin typeface="Calibri" panose="020F0502020204030204" pitchFamily="34" charset="0"/>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Almost every scholarship application asks for a list of activities from grade 10-12, what you did, and what you learned through the process. Look for opportunities now and begin making notes, this will be helpful when you enter this phase of the process. Limited opportunities during the pandemic</a:t>
            </a:r>
            <a:r>
              <a:rPr lang="en-US" sz="1800" b="0" i="0" u="none" strike="noStrike" baseline="0" dirty="0">
                <a:solidFill>
                  <a:srgbClr val="000000"/>
                </a:solidFill>
                <a:effectLst/>
                <a:latin typeface="Calibri" panose="020F0502020204030204" pitchFamily="34" charset="0"/>
              </a:rPr>
              <a:t> requires creative initiatives – it cannot be used as a reason for limited involvement. One of UBC”s questions – Tell us how the pandemic has changed how you interact with the activity or group most important to you? What have you learned about yourself through this? </a:t>
            </a:r>
          </a:p>
          <a:p>
            <a:pPr rtl="0">
              <a:spcBef>
                <a:spcPts val="0"/>
              </a:spcBef>
              <a:spcAft>
                <a:spcPts val="0"/>
              </a:spcAft>
            </a:pPr>
            <a:r>
              <a:rPr lang="en-US" sz="1800" b="0" i="0" u="none" strike="noStrike" baseline="0" dirty="0">
                <a:solidFill>
                  <a:srgbClr val="000000"/>
                </a:solidFill>
                <a:effectLst/>
                <a:latin typeface="Calibri" panose="020F0502020204030204" pitchFamily="34" charset="0"/>
              </a:rPr>
              <a:t>They want to hear how you found new or interesting ways to stay connected. </a:t>
            </a:r>
            <a:endParaRPr lang="en-US"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US" b="0" dirty="0">
                <a:effectLst/>
              </a:rPr>
            </a:br>
            <a:endParaRPr lang="en-CA" dirty="0"/>
          </a:p>
        </p:txBody>
      </p:sp>
      <p:sp>
        <p:nvSpPr>
          <p:cNvPr id="4" name="Slide Number Placeholder 3"/>
          <p:cNvSpPr>
            <a:spLocks noGrp="1"/>
          </p:cNvSpPr>
          <p:nvPr>
            <p:ph type="sldNum" sz="quarter" idx="5"/>
          </p:nvPr>
        </p:nvSpPr>
        <p:spPr/>
        <p:txBody>
          <a:bodyPr/>
          <a:lstStyle/>
          <a:p>
            <a:fld id="{959F755E-3DA9-4078-8686-64B303DA7CBC}" type="slidenum">
              <a:rPr lang="en-CA" smtClean="0"/>
              <a:t>20</a:t>
            </a:fld>
            <a:endParaRPr lang="en-CA"/>
          </a:p>
        </p:txBody>
      </p:sp>
    </p:spTree>
    <p:extLst>
      <p:ext uri="{BB962C8B-B14F-4D97-AF65-F5344CB8AC3E}">
        <p14:creationId xmlns:p14="http://schemas.microsoft.com/office/powerpoint/2010/main" val="2796153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This timeline is a guideline. Some students have been planning for post secondary since high school started, and for some they are just beginning to explore options in the grade 12 year. It is a process and not typically something that can be done in a weekend.  For current grade 12 students encourage them to participate in virtual tours or online information sessions. Research admission requirements and look at program structures. Talk about fit, what does the student want in a post secondary experience? What are historical admission averages? Based on this, create a shortlist of schools and programs. Submit applications, draft any written supplements, and watch emails for next steps. It is a busy time. Create a plan, map out a timeline, and tackle tasks one at a time. </a:t>
            </a: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Fit matters, the size, the program and community will all play a role in how well your student does in their first year of studies. </a:t>
            </a:r>
            <a:endParaRPr lang="en-US" b="0" dirty="0">
              <a:effectLst/>
            </a:endParaRPr>
          </a:p>
          <a:p>
            <a:br>
              <a:rPr lang="en-US" dirty="0"/>
            </a:br>
            <a:endParaRPr lang="en-CA" dirty="0"/>
          </a:p>
        </p:txBody>
      </p:sp>
      <p:sp>
        <p:nvSpPr>
          <p:cNvPr id="4" name="Slide Number Placeholder 3"/>
          <p:cNvSpPr>
            <a:spLocks noGrp="1"/>
          </p:cNvSpPr>
          <p:nvPr>
            <p:ph type="sldNum" sz="quarter" idx="5"/>
          </p:nvPr>
        </p:nvSpPr>
        <p:spPr/>
        <p:txBody>
          <a:bodyPr/>
          <a:lstStyle/>
          <a:p>
            <a:fld id="{959F755E-3DA9-4078-8686-64B303DA7CBC}" type="slidenum">
              <a:rPr lang="en-CA" smtClean="0"/>
              <a:t>21</a:t>
            </a:fld>
            <a:endParaRPr lang="en-CA"/>
          </a:p>
        </p:txBody>
      </p:sp>
    </p:spTree>
    <p:extLst>
      <p:ext uri="{BB962C8B-B14F-4D97-AF65-F5344CB8AC3E}">
        <p14:creationId xmlns:p14="http://schemas.microsoft.com/office/powerpoint/2010/main" val="2436559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Universities and colleges will often issue conditional offers of admission early or mid-way through the grade 12 year. This is typically based on grade 11 academic achievement. This is also true for scholarship decisions. Finishing grade 11 strong, and a solid start in grade 12 will help set you up for success. This can be particularly important for semester students. If a key course (English or Math) is not until second semester, schools will look at the grade 11 mark as a predictor)</a:t>
            </a:r>
            <a:endParaRPr lang="en-US" sz="2800" b="0" dirty="0">
              <a:effectLst/>
            </a:endParaRPr>
          </a:p>
          <a:p>
            <a:pPr rtl="0">
              <a:spcBef>
                <a:spcPts val="0"/>
              </a:spcBef>
              <a:spcAft>
                <a:spcPts val="0"/>
              </a:spcAft>
            </a:pPr>
            <a:br>
              <a:rPr lang="en-US" sz="2800" b="0" dirty="0">
                <a:effectLst/>
              </a:rPr>
            </a:br>
            <a:r>
              <a:rPr lang="en-US" sz="1800" b="0" i="0" u="none" strike="noStrike" dirty="0">
                <a:solidFill>
                  <a:srgbClr val="000000"/>
                </a:solidFill>
                <a:effectLst/>
                <a:latin typeface="Calibri" panose="020F0502020204030204" pitchFamily="34" charset="0"/>
              </a:rPr>
              <a:t>As mentioned, many programs in universities will look at more than just grades when they are evaluating a student’s application. Being an active member of your school community, having hobbies, working part time all build valuable skills, and make you a more attractive candidate. In addition, these experiences will help students learn about different work environments, what they enjoy, and what skills they have. These can all help when you are working towards identifying the school and program that they want to apply for. </a:t>
            </a:r>
          </a:p>
          <a:p>
            <a:pPr rtl="0">
              <a:spcBef>
                <a:spcPts val="0"/>
              </a:spcBef>
              <a:spcAft>
                <a:spcPts val="0"/>
              </a:spcAft>
            </a:pPr>
            <a:r>
              <a:rPr lang="en-US" sz="1800" b="0" i="0" u="none" strike="noStrike" dirty="0">
                <a:solidFill>
                  <a:srgbClr val="000000"/>
                </a:solidFill>
                <a:effectLst/>
                <a:latin typeface="Calibri" panose="020F0502020204030204" pitchFamily="34" charset="0"/>
              </a:rPr>
              <a:t>Jr Achievement, BCCH Mini Med School, UBC’s </a:t>
            </a:r>
            <a:r>
              <a:rPr lang="en-US" sz="1800" b="0" i="0" u="none" strike="noStrike" dirty="0" err="1">
                <a:solidFill>
                  <a:srgbClr val="000000"/>
                </a:solidFill>
                <a:effectLst/>
                <a:latin typeface="Calibri" panose="020F0502020204030204" pitchFamily="34" charset="0"/>
              </a:rPr>
              <a:t>Geering</a:t>
            </a:r>
            <a:r>
              <a:rPr lang="en-US" sz="1800" b="0" i="0" u="none" strike="noStrike" dirty="0">
                <a:solidFill>
                  <a:srgbClr val="000000"/>
                </a:solidFill>
                <a:effectLst/>
                <a:latin typeface="Calibri" panose="020F0502020204030204" pitchFamily="34" charset="0"/>
              </a:rPr>
              <a:t> Up – all great ways to learn about your strengths and be engaged. And, they all ran through the pandemic.</a:t>
            </a:r>
            <a:endParaRPr lang="en-US" sz="2800" b="0" dirty="0">
              <a:effectLst/>
            </a:endParaRPr>
          </a:p>
          <a:p>
            <a:pPr rtl="0">
              <a:spcBef>
                <a:spcPts val="0"/>
              </a:spcBef>
              <a:spcAft>
                <a:spcPts val="0"/>
              </a:spcAft>
            </a:pPr>
            <a:br>
              <a:rPr lang="en-US" sz="2800" b="0" dirty="0">
                <a:effectLst/>
              </a:rPr>
            </a:br>
            <a:r>
              <a:rPr lang="en-US" sz="1800" b="0" i="0" u="none" strike="noStrike" dirty="0">
                <a:solidFill>
                  <a:srgbClr val="000000"/>
                </a:solidFill>
                <a:effectLst/>
                <a:latin typeface="Calibri" panose="020F0502020204030204" pitchFamily="34" charset="0"/>
              </a:rPr>
              <a:t>Many things are different this year, sports teams can’t compete, volunteering opportunities may be in short supply, and enrichment programs are on hiatus. Having said that, there is still a lot that can be done. Thinking about a career in health care but can’t volunteer at the seniors center…..write letters or send postcards. Thinking about teaching or coaching - couldn’t be a counsellor at summer camp ….. Volunteer to support younger family members, friends, or neighbors via online channels, host story time or play games.  Sports are on hold – create a group chat and share at home workout routines with teammates. Stay engaged, stay connected. </a:t>
            </a:r>
            <a:endParaRPr lang="en-US" sz="2800" b="0" dirty="0">
              <a:effectLst/>
            </a:endParaRPr>
          </a:p>
          <a:p>
            <a:br>
              <a:rPr lang="en-US" sz="2800" dirty="0"/>
            </a:br>
            <a:br>
              <a:rPr lang="en-US" b="0" dirty="0">
                <a:effectLst/>
              </a:rPr>
            </a:br>
            <a:endParaRPr lang="en-CA" dirty="0"/>
          </a:p>
        </p:txBody>
      </p:sp>
      <p:sp>
        <p:nvSpPr>
          <p:cNvPr id="4" name="Slide Number Placeholder 3"/>
          <p:cNvSpPr>
            <a:spLocks noGrp="1"/>
          </p:cNvSpPr>
          <p:nvPr>
            <p:ph type="sldNum" sz="quarter" idx="5"/>
          </p:nvPr>
        </p:nvSpPr>
        <p:spPr/>
        <p:txBody>
          <a:bodyPr/>
          <a:lstStyle/>
          <a:p>
            <a:fld id="{959F755E-3DA9-4078-8686-64B303DA7CBC}" type="slidenum">
              <a:rPr lang="en-CA" smtClean="0"/>
              <a:t>22</a:t>
            </a:fld>
            <a:endParaRPr lang="en-CA"/>
          </a:p>
        </p:txBody>
      </p:sp>
    </p:spTree>
    <p:extLst>
      <p:ext uri="{BB962C8B-B14F-4D97-AF65-F5344CB8AC3E}">
        <p14:creationId xmlns:p14="http://schemas.microsoft.com/office/powerpoint/2010/main" val="21784338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For years when I would meet with students just before their grade 12 year started they would say – “My grades are going to be way better this year. I know that it matters”  Six years ago you could be admitted to UBC based on four academic 12 courses. So, doing well in grade 12 really was what was needed. Today, they evaluate applications based on 6-8 grade 11 and grade 12 courses. You cannot gear up in grade 12 and expect great results. </a:t>
            </a:r>
          </a:p>
          <a:p>
            <a:pPr rtl="0">
              <a:spcBef>
                <a:spcPts val="0"/>
              </a:spcBef>
              <a:spcAft>
                <a:spcPts val="0"/>
              </a:spcAft>
            </a:pPr>
            <a:endParaRPr lang="en-US" sz="2800"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In grade 10 begin building strong study habits o nightly review, learn to communicate with your teachers, keep a schedule, hand in assignments on time and learn how you learn well. Do you need extra help, do you need to write out notes, make flash cards or watch </a:t>
            </a:r>
            <a:r>
              <a:rPr lang="en-US" sz="1800" b="0" i="0" u="none" strike="noStrike" dirty="0" err="1">
                <a:solidFill>
                  <a:srgbClr val="000000"/>
                </a:solidFill>
                <a:effectLst/>
                <a:latin typeface="Calibri" panose="020F0502020204030204" pitchFamily="34" charset="0"/>
              </a:rPr>
              <a:t>youtube</a:t>
            </a:r>
            <a:r>
              <a:rPr lang="en-US" sz="1800" b="0" i="0" u="none" strike="noStrike" dirty="0">
                <a:solidFill>
                  <a:srgbClr val="000000"/>
                </a:solidFill>
                <a:effectLst/>
                <a:latin typeface="Calibri" panose="020F0502020204030204" pitchFamily="34" charset="0"/>
              </a:rPr>
              <a:t> videos?</a:t>
            </a:r>
            <a:r>
              <a:rPr lang="en-US" sz="1800" b="0" i="0" u="none" strike="noStrike" baseline="0" dirty="0">
                <a:solidFill>
                  <a:srgbClr val="000000"/>
                </a:solidFill>
                <a:effectLst/>
                <a:latin typeface="Calibri" panose="020F0502020204030204" pitchFamily="34" charset="0"/>
              </a:rPr>
              <a:t> </a:t>
            </a:r>
            <a:r>
              <a:rPr lang="en-US" sz="1800" b="0" i="0" u="none" strike="noStrike" dirty="0">
                <a:solidFill>
                  <a:srgbClr val="000000"/>
                </a:solidFill>
                <a:effectLst/>
                <a:latin typeface="Calibri" panose="020F0502020204030204" pitchFamily="34" charset="0"/>
              </a:rPr>
              <a:t>Figuring this out in grade 10 often means a strong start in grade 11 and solid habits for grade 12.</a:t>
            </a:r>
            <a:endParaRPr lang="en-US" sz="2800" b="0" dirty="0">
              <a:effectLst/>
            </a:endParaRPr>
          </a:p>
          <a:p>
            <a:pPr rtl="0">
              <a:spcBef>
                <a:spcPts val="0"/>
              </a:spcBef>
              <a:spcAft>
                <a:spcPts val="0"/>
              </a:spcAft>
            </a:pPr>
            <a:br>
              <a:rPr lang="en-US" sz="2800" b="0" dirty="0">
                <a:effectLst/>
              </a:rPr>
            </a:br>
            <a:r>
              <a:rPr lang="en-US" sz="1800" b="0" i="0" u="none" strike="noStrike" dirty="0">
                <a:solidFill>
                  <a:srgbClr val="000000"/>
                </a:solidFill>
                <a:effectLst/>
                <a:latin typeface="Calibri" panose="020F0502020204030204" pitchFamily="34" charset="0"/>
              </a:rPr>
              <a:t>Get involved – try out for the school play, join the environmental club, teach yourself to knit or how to play the guitar, and babysit your neighbors. In grade 11 and 12 you want to cultivate your list of activities to what you really enjoy. You don’t know unless you try.</a:t>
            </a:r>
            <a:endParaRPr lang="en-US" sz="2800" b="0" dirty="0">
              <a:effectLst/>
            </a:endParaRPr>
          </a:p>
          <a:p>
            <a:br>
              <a:rPr lang="en-US" sz="2800" b="0" dirty="0">
                <a:effectLst/>
              </a:rPr>
            </a:br>
            <a:br>
              <a:rPr lang="en-US" sz="2800" b="0" dirty="0">
                <a:effectLst/>
              </a:rPr>
            </a:br>
            <a:br>
              <a:rPr lang="en-US" b="0" dirty="0">
                <a:effectLst/>
              </a:rPr>
            </a:br>
            <a:endParaRPr lang="en-CA" dirty="0"/>
          </a:p>
        </p:txBody>
      </p:sp>
      <p:sp>
        <p:nvSpPr>
          <p:cNvPr id="4" name="Slide Number Placeholder 3"/>
          <p:cNvSpPr>
            <a:spLocks noGrp="1"/>
          </p:cNvSpPr>
          <p:nvPr>
            <p:ph type="sldNum" sz="quarter" idx="5"/>
          </p:nvPr>
        </p:nvSpPr>
        <p:spPr/>
        <p:txBody>
          <a:bodyPr/>
          <a:lstStyle/>
          <a:p>
            <a:fld id="{959F755E-3DA9-4078-8686-64B303DA7CBC}" type="slidenum">
              <a:rPr lang="en-CA" smtClean="0"/>
              <a:t>23</a:t>
            </a:fld>
            <a:endParaRPr lang="en-CA"/>
          </a:p>
        </p:txBody>
      </p:sp>
    </p:spTree>
    <p:extLst>
      <p:ext uri="{BB962C8B-B14F-4D97-AF65-F5344CB8AC3E}">
        <p14:creationId xmlns:p14="http://schemas.microsoft.com/office/powerpoint/2010/main" val="7312615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59F755E-3DA9-4078-8686-64B303DA7CBC}" type="slidenum">
              <a:rPr lang="en-CA" smtClean="0"/>
              <a:t>24</a:t>
            </a:fld>
            <a:endParaRPr lang="en-CA"/>
          </a:p>
        </p:txBody>
      </p:sp>
    </p:spTree>
    <p:extLst>
      <p:ext uri="{BB962C8B-B14F-4D97-AF65-F5344CB8AC3E}">
        <p14:creationId xmlns:p14="http://schemas.microsoft.com/office/powerpoint/2010/main" val="544020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59F755E-3DA9-4078-8686-64B303DA7CBC}" type="slidenum">
              <a:rPr lang="en-CA" smtClean="0"/>
              <a:t>3</a:t>
            </a:fld>
            <a:endParaRPr lang="en-CA"/>
          </a:p>
        </p:txBody>
      </p:sp>
    </p:spTree>
    <p:extLst>
      <p:ext uri="{BB962C8B-B14F-4D97-AF65-F5344CB8AC3E}">
        <p14:creationId xmlns:p14="http://schemas.microsoft.com/office/powerpoint/2010/main" val="1777437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59F755E-3DA9-4078-8686-64B303DA7CBC}" type="slidenum">
              <a:rPr lang="en-CA" smtClean="0"/>
              <a:t>4</a:t>
            </a:fld>
            <a:endParaRPr lang="en-CA"/>
          </a:p>
        </p:txBody>
      </p:sp>
    </p:spTree>
    <p:extLst>
      <p:ext uri="{BB962C8B-B14F-4D97-AF65-F5344CB8AC3E}">
        <p14:creationId xmlns:p14="http://schemas.microsoft.com/office/powerpoint/2010/main" val="1673486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59F755E-3DA9-4078-8686-64B303DA7CBC}" type="slidenum">
              <a:rPr lang="en-CA" smtClean="0"/>
              <a:t>5</a:t>
            </a:fld>
            <a:endParaRPr lang="en-CA"/>
          </a:p>
        </p:txBody>
      </p:sp>
    </p:spTree>
    <p:extLst>
      <p:ext uri="{BB962C8B-B14F-4D97-AF65-F5344CB8AC3E}">
        <p14:creationId xmlns:p14="http://schemas.microsoft.com/office/powerpoint/2010/main" val="3225021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59F755E-3DA9-4078-8686-64B303DA7CBC}" type="slidenum">
              <a:rPr lang="en-CA" smtClean="0"/>
              <a:t>6</a:t>
            </a:fld>
            <a:endParaRPr lang="en-CA"/>
          </a:p>
        </p:txBody>
      </p:sp>
    </p:spTree>
    <p:extLst>
      <p:ext uri="{BB962C8B-B14F-4D97-AF65-F5344CB8AC3E}">
        <p14:creationId xmlns:p14="http://schemas.microsoft.com/office/powerpoint/2010/main" val="4230693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59F755E-3DA9-4078-8686-64B303DA7CBC}" type="slidenum">
              <a:rPr lang="en-CA" smtClean="0"/>
              <a:t>7</a:t>
            </a:fld>
            <a:endParaRPr lang="en-CA"/>
          </a:p>
        </p:txBody>
      </p:sp>
    </p:spTree>
    <p:extLst>
      <p:ext uri="{BB962C8B-B14F-4D97-AF65-F5344CB8AC3E}">
        <p14:creationId xmlns:p14="http://schemas.microsoft.com/office/powerpoint/2010/main" val="3572268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59F755E-3DA9-4078-8686-64B303DA7CBC}" type="slidenum">
              <a:rPr lang="en-CA" smtClean="0"/>
              <a:t>8</a:t>
            </a:fld>
            <a:endParaRPr lang="en-CA"/>
          </a:p>
        </p:txBody>
      </p:sp>
    </p:spTree>
    <p:extLst>
      <p:ext uri="{BB962C8B-B14F-4D97-AF65-F5344CB8AC3E}">
        <p14:creationId xmlns:p14="http://schemas.microsoft.com/office/powerpoint/2010/main" val="4192036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59F755E-3DA9-4078-8686-64B303DA7CBC}" type="slidenum">
              <a:rPr lang="en-CA" smtClean="0"/>
              <a:t>9</a:t>
            </a:fld>
            <a:endParaRPr lang="en-CA"/>
          </a:p>
        </p:txBody>
      </p:sp>
    </p:spTree>
    <p:extLst>
      <p:ext uri="{BB962C8B-B14F-4D97-AF65-F5344CB8AC3E}">
        <p14:creationId xmlns:p14="http://schemas.microsoft.com/office/powerpoint/2010/main" val="660749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31D6D-D99A-4363-8286-9572762AE8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08A10D68-61FD-4879-87BA-07E2F12FF6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2A3F498-6DF9-47DD-8802-8DCD0E5DE0B6}"/>
              </a:ext>
            </a:extLst>
          </p:cNvPr>
          <p:cNvSpPr>
            <a:spLocks noGrp="1"/>
          </p:cNvSpPr>
          <p:nvPr>
            <p:ph type="dt" sz="half" idx="10"/>
          </p:nvPr>
        </p:nvSpPr>
        <p:spPr/>
        <p:txBody>
          <a:bodyPr/>
          <a:lstStyle/>
          <a:p>
            <a:fld id="{A4697028-F849-40CE-9DD6-0BEC20771BF8}" type="datetime1">
              <a:rPr lang="en-CA" smtClean="0"/>
              <a:t>2021-11-29</a:t>
            </a:fld>
            <a:endParaRPr lang="en-CA"/>
          </a:p>
        </p:txBody>
      </p:sp>
      <p:sp>
        <p:nvSpPr>
          <p:cNvPr id="5" name="Footer Placeholder 4">
            <a:extLst>
              <a:ext uri="{FF2B5EF4-FFF2-40B4-BE49-F238E27FC236}">
                <a16:creationId xmlns:a16="http://schemas.microsoft.com/office/drawing/2014/main" id="{89734467-E57F-451B-8367-66F1927E7B04}"/>
              </a:ext>
            </a:extLst>
          </p:cNvPr>
          <p:cNvSpPr>
            <a:spLocks noGrp="1"/>
          </p:cNvSpPr>
          <p:nvPr>
            <p:ph type="ftr" sz="quarter" idx="11"/>
          </p:nvPr>
        </p:nvSpPr>
        <p:spPr/>
        <p:txBody>
          <a:bodyPr/>
          <a:lstStyle/>
          <a:p>
            <a:r>
              <a:rPr lang="en-CA"/>
              <a:t>Together | Counselling + Educational Guidance</a:t>
            </a:r>
          </a:p>
        </p:txBody>
      </p:sp>
      <p:sp>
        <p:nvSpPr>
          <p:cNvPr id="6" name="Slide Number Placeholder 5">
            <a:extLst>
              <a:ext uri="{FF2B5EF4-FFF2-40B4-BE49-F238E27FC236}">
                <a16:creationId xmlns:a16="http://schemas.microsoft.com/office/drawing/2014/main" id="{7F4D1729-E263-4659-A555-38FA57B4121E}"/>
              </a:ext>
            </a:extLst>
          </p:cNvPr>
          <p:cNvSpPr>
            <a:spLocks noGrp="1"/>
          </p:cNvSpPr>
          <p:nvPr>
            <p:ph type="sldNum" sz="quarter" idx="12"/>
          </p:nvPr>
        </p:nvSpPr>
        <p:spPr/>
        <p:txBody>
          <a:bodyPr/>
          <a:lstStyle/>
          <a:p>
            <a:fld id="{89A23EE5-85E9-4632-AD83-10888C470D4C}" type="slidenum">
              <a:rPr lang="en-CA" smtClean="0"/>
              <a:t>‹#›</a:t>
            </a:fld>
            <a:endParaRPr lang="en-CA"/>
          </a:p>
        </p:txBody>
      </p:sp>
    </p:spTree>
    <p:extLst>
      <p:ext uri="{BB962C8B-B14F-4D97-AF65-F5344CB8AC3E}">
        <p14:creationId xmlns:p14="http://schemas.microsoft.com/office/powerpoint/2010/main" val="1633705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E3A31-7AC0-4F71-A562-AB66B781142F}"/>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03078BB-FF86-4D0F-B80A-8E61B6BAD6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BD13A06-D066-4DFC-B0B3-8176D233B3CA}"/>
              </a:ext>
            </a:extLst>
          </p:cNvPr>
          <p:cNvSpPr>
            <a:spLocks noGrp="1"/>
          </p:cNvSpPr>
          <p:nvPr>
            <p:ph type="dt" sz="half" idx="10"/>
          </p:nvPr>
        </p:nvSpPr>
        <p:spPr/>
        <p:txBody>
          <a:bodyPr/>
          <a:lstStyle/>
          <a:p>
            <a:fld id="{6F6475E6-D696-43AE-BD27-A6D30B8B99F9}" type="datetime1">
              <a:rPr lang="en-CA" smtClean="0"/>
              <a:t>2021-11-29</a:t>
            </a:fld>
            <a:endParaRPr lang="en-CA"/>
          </a:p>
        </p:txBody>
      </p:sp>
      <p:sp>
        <p:nvSpPr>
          <p:cNvPr id="5" name="Footer Placeholder 4">
            <a:extLst>
              <a:ext uri="{FF2B5EF4-FFF2-40B4-BE49-F238E27FC236}">
                <a16:creationId xmlns:a16="http://schemas.microsoft.com/office/drawing/2014/main" id="{F1A09064-0163-4ED8-8DFE-90076D658F12}"/>
              </a:ext>
            </a:extLst>
          </p:cNvPr>
          <p:cNvSpPr>
            <a:spLocks noGrp="1"/>
          </p:cNvSpPr>
          <p:nvPr>
            <p:ph type="ftr" sz="quarter" idx="11"/>
          </p:nvPr>
        </p:nvSpPr>
        <p:spPr/>
        <p:txBody>
          <a:bodyPr/>
          <a:lstStyle/>
          <a:p>
            <a:r>
              <a:rPr lang="en-CA"/>
              <a:t>Together | Counselling + Educational Guidance</a:t>
            </a:r>
          </a:p>
        </p:txBody>
      </p:sp>
      <p:sp>
        <p:nvSpPr>
          <p:cNvPr id="6" name="Slide Number Placeholder 5">
            <a:extLst>
              <a:ext uri="{FF2B5EF4-FFF2-40B4-BE49-F238E27FC236}">
                <a16:creationId xmlns:a16="http://schemas.microsoft.com/office/drawing/2014/main" id="{9FE63CD7-3D58-42D4-A6C6-B82DA93974CC}"/>
              </a:ext>
            </a:extLst>
          </p:cNvPr>
          <p:cNvSpPr>
            <a:spLocks noGrp="1"/>
          </p:cNvSpPr>
          <p:nvPr>
            <p:ph type="sldNum" sz="quarter" idx="12"/>
          </p:nvPr>
        </p:nvSpPr>
        <p:spPr/>
        <p:txBody>
          <a:bodyPr/>
          <a:lstStyle/>
          <a:p>
            <a:fld id="{89A23EE5-85E9-4632-AD83-10888C470D4C}" type="slidenum">
              <a:rPr lang="en-CA" smtClean="0"/>
              <a:t>‹#›</a:t>
            </a:fld>
            <a:endParaRPr lang="en-CA"/>
          </a:p>
        </p:txBody>
      </p:sp>
    </p:spTree>
    <p:extLst>
      <p:ext uri="{BB962C8B-B14F-4D97-AF65-F5344CB8AC3E}">
        <p14:creationId xmlns:p14="http://schemas.microsoft.com/office/powerpoint/2010/main" val="282459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721D0A-0D9D-4A02-9B62-3988ABE8420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4A05A4F-0E72-47CF-8DA1-3B52EE4B7E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26DB315-7427-4B5A-96BF-FDDDB0FD4A4A}"/>
              </a:ext>
            </a:extLst>
          </p:cNvPr>
          <p:cNvSpPr>
            <a:spLocks noGrp="1"/>
          </p:cNvSpPr>
          <p:nvPr>
            <p:ph type="dt" sz="half" idx="10"/>
          </p:nvPr>
        </p:nvSpPr>
        <p:spPr/>
        <p:txBody>
          <a:bodyPr/>
          <a:lstStyle/>
          <a:p>
            <a:fld id="{4921C629-AF34-4E76-97ED-44FC0DA97D8B}" type="datetime1">
              <a:rPr lang="en-CA" smtClean="0"/>
              <a:t>2021-11-29</a:t>
            </a:fld>
            <a:endParaRPr lang="en-CA"/>
          </a:p>
        </p:txBody>
      </p:sp>
      <p:sp>
        <p:nvSpPr>
          <p:cNvPr id="5" name="Footer Placeholder 4">
            <a:extLst>
              <a:ext uri="{FF2B5EF4-FFF2-40B4-BE49-F238E27FC236}">
                <a16:creationId xmlns:a16="http://schemas.microsoft.com/office/drawing/2014/main" id="{A924FFBF-3D8F-4912-A6E4-24BFFAE8D1B9}"/>
              </a:ext>
            </a:extLst>
          </p:cNvPr>
          <p:cNvSpPr>
            <a:spLocks noGrp="1"/>
          </p:cNvSpPr>
          <p:nvPr>
            <p:ph type="ftr" sz="quarter" idx="11"/>
          </p:nvPr>
        </p:nvSpPr>
        <p:spPr/>
        <p:txBody>
          <a:bodyPr/>
          <a:lstStyle/>
          <a:p>
            <a:r>
              <a:rPr lang="en-CA"/>
              <a:t>Together | Counselling + Educational Guidance</a:t>
            </a:r>
          </a:p>
        </p:txBody>
      </p:sp>
      <p:sp>
        <p:nvSpPr>
          <p:cNvPr id="6" name="Slide Number Placeholder 5">
            <a:extLst>
              <a:ext uri="{FF2B5EF4-FFF2-40B4-BE49-F238E27FC236}">
                <a16:creationId xmlns:a16="http://schemas.microsoft.com/office/drawing/2014/main" id="{B27CBA02-C152-4389-80AA-0A217447415A}"/>
              </a:ext>
            </a:extLst>
          </p:cNvPr>
          <p:cNvSpPr>
            <a:spLocks noGrp="1"/>
          </p:cNvSpPr>
          <p:nvPr>
            <p:ph type="sldNum" sz="quarter" idx="12"/>
          </p:nvPr>
        </p:nvSpPr>
        <p:spPr/>
        <p:txBody>
          <a:bodyPr/>
          <a:lstStyle/>
          <a:p>
            <a:fld id="{89A23EE5-85E9-4632-AD83-10888C470D4C}" type="slidenum">
              <a:rPr lang="en-CA" smtClean="0"/>
              <a:t>‹#›</a:t>
            </a:fld>
            <a:endParaRPr lang="en-CA"/>
          </a:p>
        </p:txBody>
      </p:sp>
    </p:spTree>
    <p:extLst>
      <p:ext uri="{BB962C8B-B14F-4D97-AF65-F5344CB8AC3E}">
        <p14:creationId xmlns:p14="http://schemas.microsoft.com/office/powerpoint/2010/main" val="156499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F0936-B216-42C2-808D-DA83128EB2E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5589DAF-6153-4088-9984-446054C32A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B8859CB-1FB8-459D-B795-E2A6052ADE6C}"/>
              </a:ext>
            </a:extLst>
          </p:cNvPr>
          <p:cNvSpPr>
            <a:spLocks noGrp="1"/>
          </p:cNvSpPr>
          <p:nvPr>
            <p:ph type="dt" sz="half" idx="10"/>
          </p:nvPr>
        </p:nvSpPr>
        <p:spPr/>
        <p:txBody>
          <a:bodyPr/>
          <a:lstStyle/>
          <a:p>
            <a:fld id="{5DDB5808-D667-4E58-8081-E5258DC9CE24}" type="datetime1">
              <a:rPr lang="en-CA" smtClean="0"/>
              <a:t>2021-11-29</a:t>
            </a:fld>
            <a:endParaRPr lang="en-CA"/>
          </a:p>
        </p:txBody>
      </p:sp>
      <p:sp>
        <p:nvSpPr>
          <p:cNvPr id="5" name="Footer Placeholder 4">
            <a:extLst>
              <a:ext uri="{FF2B5EF4-FFF2-40B4-BE49-F238E27FC236}">
                <a16:creationId xmlns:a16="http://schemas.microsoft.com/office/drawing/2014/main" id="{EE4C391F-0694-4D31-AC7B-FF9D2214F1FB}"/>
              </a:ext>
            </a:extLst>
          </p:cNvPr>
          <p:cNvSpPr>
            <a:spLocks noGrp="1"/>
          </p:cNvSpPr>
          <p:nvPr>
            <p:ph type="ftr" sz="quarter" idx="11"/>
          </p:nvPr>
        </p:nvSpPr>
        <p:spPr/>
        <p:txBody>
          <a:bodyPr/>
          <a:lstStyle/>
          <a:p>
            <a:r>
              <a:rPr lang="en-CA"/>
              <a:t>Together | Counselling + Educational Guidance</a:t>
            </a:r>
          </a:p>
        </p:txBody>
      </p:sp>
      <p:sp>
        <p:nvSpPr>
          <p:cNvPr id="6" name="Slide Number Placeholder 5">
            <a:extLst>
              <a:ext uri="{FF2B5EF4-FFF2-40B4-BE49-F238E27FC236}">
                <a16:creationId xmlns:a16="http://schemas.microsoft.com/office/drawing/2014/main" id="{3DCB0E29-E99A-4305-B775-DCFBB2A0B480}"/>
              </a:ext>
            </a:extLst>
          </p:cNvPr>
          <p:cNvSpPr>
            <a:spLocks noGrp="1"/>
          </p:cNvSpPr>
          <p:nvPr>
            <p:ph type="sldNum" sz="quarter" idx="12"/>
          </p:nvPr>
        </p:nvSpPr>
        <p:spPr/>
        <p:txBody>
          <a:bodyPr/>
          <a:lstStyle/>
          <a:p>
            <a:fld id="{89A23EE5-85E9-4632-AD83-10888C470D4C}" type="slidenum">
              <a:rPr lang="en-CA" smtClean="0"/>
              <a:t>‹#›</a:t>
            </a:fld>
            <a:endParaRPr lang="en-CA"/>
          </a:p>
        </p:txBody>
      </p:sp>
    </p:spTree>
    <p:extLst>
      <p:ext uri="{BB962C8B-B14F-4D97-AF65-F5344CB8AC3E}">
        <p14:creationId xmlns:p14="http://schemas.microsoft.com/office/powerpoint/2010/main" val="3237893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963FC-E57D-40E7-8996-75C48032A8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426A20C4-8A8B-4362-A3D1-7C95B627E5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0E802C-E2B8-4631-9B80-DD60AF4A4322}"/>
              </a:ext>
            </a:extLst>
          </p:cNvPr>
          <p:cNvSpPr>
            <a:spLocks noGrp="1"/>
          </p:cNvSpPr>
          <p:nvPr>
            <p:ph type="dt" sz="half" idx="10"/>
          </p:nvPr>
        </p:nvSpPr>
        <p:spPr/>
        <p:txBody>
          <a:bodyPr/>
          <a:lstStyle/>
          <a:p>
            <a:fld id="{FC95589E-5932-4076-A77E-99F426B0A3BC}" type="datetime1">
              <a:rPr lang="en-CA" smtClean="0"/>
              <a:t>2021-11-29</a:t>
            </a:fld>
            <a:endParaRPr lang="en-CA"/>
          </a:p>
        </p:txBody>
      </p:sp>
      <p:sp>
        <p:nvSpPr>
          <p:cNvPr id="5" name="Footer Placeholder 4">
            <a:extLst>
              <a:ext uri="{FF2B5EF4-FFF2-40B4-BE49-F238E27FC236}">
                <a16:creationId xmlns:a16="http://schemas.microsoft.com/office/drawing/2014/main" id="{CBA20378-64FA-4EF9-8E48-D3458A4736F9}"/>
              </a:ext>
            </a:extLst>
          </p:cNvPr>
          <p:cNvSpPr>
            <a:spLocks noGrp="1"/>
          </p:cNvSpPr>
          <p:nvPr>
            <p:ph type="ftr" sz="quarter" idx="11"/>
          </p:nvPr>
        </p:nvSpPr>
        <p:spPr/>
        <p:txBody>
          <a:bodyPr/>
          <a:lstStyle/>
          <a:p>
            <a:r>
              <a:rPr lang="en-CA"/>
              <a:t>Together | Counselling + Educational Guidance</a:t>
            </a:r>
          </a:p>
        </p:txBody>
      </p:sp>
      <p:sp>
        <p:nvSpPr>
          <p:cNvPr id="6" name="Slide Number Placeholder 5">
            <a:extLst>
              <a:ext uri="{FF2B5EF4-FFF2-40B4-BE49-F238E27FC236}">
                <a16:creationId xmlns:a16="http://schemas.microsoft.com/office/drawing/2014/main" id="{EFAABAC8-B2BB-4E27-87FB-212EBB735B52}"/>
              </a:ext>
            </a:extLst>
          </p:cNvPr>
          <p:cNvSpPr>
            <a:spLocks noGrp="1"/>
          </p:cNvSpPr>
          <p:nvPr>
            <p:ph type="sldNum" sz="quarter" idx="12"/>
          </p:nvPr>
        </p:nvSpPr>
        <p:spPr/>
        <p:txBody>
          <a:bodyPr/>
          <a:lstStyle/>
          <a:p>
            <a:fld id="{89A23EE5-85E9-4632-AD83-10888C470D4C}" type="slidenum">
              <a:rPr lang="en-CA" smtClean="0"/>
              <a:t>‹#›</a:t>
            </a:fld>
            <a:endParaRPr lang="en-CA"/>
          </a:p>
        </p:txBody>
      </p:sp>
    </p:spTree>
    <p:extLst>
      <p:ext uri="{BB962C8B-B14F-4D97-AF65-F5344CB8AC3E}">
        <p14:creationId xmlns:p14="http://schemas.microsoft.com/office/powerpoint/2010/main" val="3640319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217B0-8CA2-4E56-9D22-E63245ECBA4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9AEBD19-456A-4E1F-8012-7B14C2127C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6A3F903E-2F5D-41EE-8B8D-B4FF7CCD37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5C869EAA-D87F-48D2-80C8-8790F1B577A3}"/>
              </a:ext>
            </a:extLst>
          </p:cNvPr>
          <p:cNvSpPr>
            <a:spLocks noGrp="1"/>
          </p:cNvSpPr>
          <p:nvPr>
            <p:ph type="dt" sz="half" idx="10"/>
          </p:nvPr>
        </p:nvSpPr>
        <p:spPr/>
        <p:txBody>
          <a:bodyPr/>
          <a:lstStyle/>
          <a:p>
            <a:fld id="{E5DA43C6-E838-4C85-9920-98882D908BB7}" type="datetime1">
              <a:rPr lang="en-CA" smtClean="0"/>
              <a:t>2021-11-29</a:t>
            </a:fld>
            <a:endParaRPr lang="en-CA"/>
          </a:p>
        </p:txBody>
      </p:sp>
      <p:sp>
        <p:nvSpPr>
          <p:cNvPr id="6" name="Footer Placeholder 5">
            <a:extLst>
              <a:ext uri="{FF2B5EF4-FFF2-40B4-BE49-F238E27FC236}">
                <a16:creationId xmlns:a16="http://schemas.microsoft.com/office/drawing/2014/main" id="{08943A51-B0A7-4ABE-BE60-49A6A322E76F}"/>
              </a:ext>
            </a:extLst>
          </p:cNvPr>
          <p:cNvSpPr>
            <a:spLocks noGrp="1"/>
          </p:cNvSpPr>
          <p:nvPr>
            <p:ph type="ftr" sz="quarter" idx="11"/>
          </p:nvPr>
        </p:nvSpPr>
        <p:spPr/>
        <p:txBody>
          <a:bodyPr/>
          <a:lstStyle/>
          <a:p>
            <a:r>
              <a:rPr lang="en-CA"/>
              <a:t>Together | Counselling + Educational Guidance</a:t>
            </a:r>
          </a:p>
        </p:txBody>
      </p:sp>
      <p:sp>
        <p:nvSpPr>
          <p:cNvPr id="7" name="Slide Number Placeholder 6">
            <a:extLst>
              <a:ext uri="{FF2B5EF4-FFF2-40B4-BE49-F238E27FC236}">
                <a16:creationId xmlns:a16="http://schemas.microsoft.com/office/drawing/2014/main" id="{574095C8-BCAE-4B05-9C6E-9F59C63C1191}"/>
              </a:ext>
            </a:extLst>
          </p:cNvPr>
          <p:cNvSpPr>
            <a:spLocks noGrp="1"/>
          </p:cNvSpPr>
          <p:nvPr>
            <p:ph type="sldNum" sz="quarter" idx="12"/>
          </p:nvPr>
        </p:nvSpPr>
        <p:spPr/>
        <p:txBody>
          <a:bodyPr/>
          <a:lstStyle/>
          <a:p>
            <a:fld id="{89A23EE5-85E9-4632-AD83-10888C470D4C}" type="slidenum">
              <a:rPr lang="en-CA" smtClean="0"/>
              <a:t>‹#›</a:t>
            </a:fld>
            <a:endParaRPr lang="en-CA"/>
          </a:p>
        </p:txBody>
      </p:sp>
    </p:spTree>
    <p:extLst>
      <p:ext uri="{BB962C8B-B14F-4D97-AF65-F5344CB8AC3E}">
        <p14:creationId xmlns:p14="http://schemas.microsoft.com/office/powerpoint/2010/main" val="791710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67661-2E23-4B0F-AFE5-FD3AFF04F89D}"/>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65AFDF2-8E57-4E2C-B97F-CC902DCACB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B3A6C6-38B9-4A41-91F1-6E07852F67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C273E9B-D426-4715-94EC-9D4AAF6736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4B7874-0094-4F0E-BD45-15EB105411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1F023C7-AE06-4213-BF91-179F28766336}"/>
              </a:ext>
            </a:extLst>
          </p:cNvPr>
          <p:cNvSpPr>
            <a:spLocks noGrp="1"/>
          </p:cNvSpPr>
          <p:nvPr>
            <p:ph type="dt" sz="half" idx="10"/>
          </p:nvPr>
        </p:nvSpPr>
        <p:spPr/>
        <p:txBody>
          <a:bodyPr/>
          <a:lstStyle/>
          <a:p>
            <a:fld id="{4AF871EF-EFBB-44A1-9D15-B842944A19F2}" type="datetime1">
              <a:rPr lang="en-CA" smtClean="0"/>
              <a:t>2021-11-29</a:t>
            </a:fld>
            <a:endParaRPr lang="en-CA"/>
          </a:p>
        </p:txBody>
      </p:sp>
      <p:sp>
        <p:nvSpPr>
          <p:cNvPr id="8" name="Footer Placeholder 7">
            <a:extLst>
              <a:ext uri="{FF2B5EF4-FFF2-40B4-BE49-F238E27FC236}">
                <a16:creationId xmlns:a16="http://schemas.microsoft.com/office/drawing/2014/main" id="{32F0239F-DAE3-483A-AE2C-C93DE8A75105}"/>
              </a:ext>
            </a:extLst>
          </p:cNvPr>
          <p:cNvSpPr>
            <a:spLocks noGrp="1"/>
          </p:cNvSpPr>
          <p:nvPr>
            <p:ph type="ftr" sz="quarter" idx="11"/>
          </p:nvPr>
        </p:nvSpPr>
        <p:spPr/>
        <p:txBody>
          <a:bodyPr/>
          <a:lstStyle/>
          <a:p>
            <a:r>
              <a:rPr lang="en-CA"/>
              <a:t>Together | Counselling + Educational Guidance</a:t>
            </a:r>
          </a:p>
        </p:txBody>
      </p:sp>
      <p:sp>
        <p:nvSpPr>
          <p:cNvPr id="9" name="Slide Number Placeholder 8">
            <a:extLst>
              <a:ext uri="{FF2B5EF4-FFF2-40B4-BE49-F238E27FC236}">
                <a16:creationId xmlns:a16="http://schemas.microsoft.com/office/drawing/2014/main" id="{5DBFB617-0ECB-4EDE-98D2-257D9D6AA031}"/>
              </a:ext>
            </a:extLst>
          </p:cNvPr>
          <p:cNvSpPr>
            <a:spLocks noGrp="1"/>
          </p:cNvSpPr>
          <p:nvPr>
            <p:ph type="sldNum" sz="quarter" idx="12"/>
          </p:nvPr>
        </p:nvSpPr>
        <p:spPr/>
        <p:txBody>
          <a:bodyPr/>
          <a:lstStyle/>
          <a:p>
            <a:fld id="{89A23EE5-85E9-4632-AD83-10888C470D4C}" type="slidenum">
              <a:rPr lang="en-CA" smtClean="0"/>
              <a:t>‹#›</a:t>
            </a:fld>
            <a:endParaRPr lang="en-CA"/>
          </a:p>
        </p:txBody>
      </p:sp>
    </p:spTree>
    <p:extLst>
      <p:ext uri="{BB962C8B-B14F-4D97-AF65-F5344CB8AC3E}">
        <p14:creationId xmlns:p14="http://schemas.microsoft.com/office/powerpoint/2010/main" val="1567323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93A79-C50B-4185-B498-74482E59BA8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0028E39-24B3-4940-B31D-FEB8A42A80A4}"/>
              </a:ext>
            </a:extLst>
          </p:cNvPr>
          <p:cNvSpPr>
            <a:spLocks noGrp="1"/>
          </p:cNvSpPr>
          <p:nvPr>
            <p:ph type="dt" sz="half" idx="10"/>
          </p:nvPr>
        </p:nvSpPr>
        <p:spPr/>
        <p:txBody>
          <a:bodyPr/>
          <a:lstStyle/>
          <a:p>
            <a:fld id="{0C840021-3E89-49F5-BAC3-2907FF8925B3}" type="datetime1">
              <a:rPr lang="en-CA" smtClean="0"/>
              <a:t>2021-11-29</a:t>
            </a:fld>
            <a:endParaRPr lang="en-CA"/>
          </a:p>
        </p:txBody>
      </p:sp>
      <p:sp>
        <p:nvSpPr>
          <p:cNvPr id="4" name="Footer Placeholder 3">
            <a:extLst>
              <a:ext uri="{FF2B5EF4-FFF2-40B4-BE49-F238E27FC236}">
                <a16:creationId xmlns:a16="http://schemas.microsoft.com/office/drawing/2014/main" id="{76C40D02-F368-448B-AC24-69E8AB9BE2C0}"/>
              </a:ext>
            </a:extLst>
          </p:cNvPr>
          <p:cNvSpPr>
            <a:spLocks noGrp="1"/>
          </p:cNvSpPr>
          <p:nvPr>
            <p:ph type="ftr" sz="quarter" idx="11"/>
          </p:nvPr>
        </p:nvSpPr>
        <p:spPr/>
        <p:txBody>
          <a:bodyPr/>
          <a:lstStyle/>
          <a:p>
            <a:r>
              <a:rPr lang="en-CA"/>
              <a:t>Together | Counselling + Educational Guidance</a:t>
            </a:r>
          </a:p>
        </p:txBody>
      </p:sp>
      <p:sp>
        <p:nvSpPr>
          <p:cNvPr id="5" name="Slide Number Placeholder 4">
            <a:extLst>
              <a:ext uri="{FF2B5EF4-FFF2-40B4-BE49-F238E27FC236}">
                <a16:creationId xmlns:a16="http://schemas.microsoft.com/office/drawing/2014/main" id="{C79205A8-C3F6-4846-9342-324C9DD7FE0F}"/>
              </a:ext>
            </a:extLst>
          </p:cNvPr>
          <p:cNvSpPr>
            <a:spLocks noGrp="1"/>
          </p:cNvSpPr>
          <p:nvPr>
            <p:ph type="sldNum" sz="quarter" idx="12"/>
          </p:nvPr>
        </p:nvSpPr>
        <p:spPr/>
        <p:txBody>
          <a:bodyPr/>
          <a:lstStyle/>
          <a:p>
            <a:fld id="{89A23EE5-85E9-4632-AD83-10888C470D4C}" type="slidenum">
              <a:rPr lang="en-CA" smtClean="0"/>
              <a:t>‹#›</a:t>
            </a:fld>
            <a:endParaRPr lang="en-CA"/>
          </a:p>
        </p:txBody>
      </p:sp>
    </p:spTree>
    <p:extLst>
      <p:ext uri="{BB962C8B-B14F-4D97-AF65-F5344CB8AC3E}">
        <p14:creationId xmlns:p14="http://schemas.microsoft.com/office/powerpoint/2010/main" val="4175010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5C9059-BD85-4B9A-BC53-CE25D7B35123}"/>
              </a:ext>
            </a:extLst>
          </p:cNvPr>
          <p:cNvSpPr>
            <a:spLocks noGrp="1"/>
          </p:cNvSpPr>
          <p:nvPr>
            <p:ph type="dt" sz="half" idx="10"/>
          </p:nvPr>
        </p:nvSpPr>
        <p:spPr/>
        <p:txBody>
          <a:bodyPr/>
          <a:lstStyle/>
          <a:p>
            <a:fld id="{97B5F091-8100-47C7-8797-9227BB98AB12}" type="datetime1">
              <a:rPr lang="en-CA" smtClean="0"/>
              <a:t>2021-11-29</a:t>
            </a:fld>
            <a:endParaRPr lang="en-CA"/>
          </a:p>
        </p:txBody>
      </p:sp>
      <p:sp>
        <p:nvSpPr>
          <p:cNvPr id="3" name="Footer Placeholder 2">
            <a:extLst>
              <a:ext uri="{FF2B5EF4-FFF2-40B4-BE49-F238E27FC236}">
                <a16:creationId xmlns:a16="http://schemas.microsoft.com/office/drawing/2014/main" id="{05F4FBEE-E5DC-4905-BB8B-C084D976843E}"/>
              </a:ext>
            </a:extLst>
          </p:cNvPr>
          <p:cNvSpPr>
            <a:spLocks noGrp="1"/>
          </p:cNvSpPr>
          <p:nvPr>
            <p:ph type="ftr" sz="quarter" idx="11"/>
          </p:nvPr>
        </p:nvSpPr>
        <p:spPr/>
        <p:txBody>
          <a:bodyPr/>
          <a:lstStyle/>
          <a:p>
            <a:r>
              <a:rPr lang="en-CA"/>
              <a:t>Together | Counselling + Educational Guidance</a:t>
            </a:r>
          </a:p>
        </p:txBody>
      </p:sp>
      <p:sp>
        <p:nvSpPr>
          <p:cNvPr id="4" name="Slide Number Placeholder 3">
            <a:extLst>
              <a:ext uri="{FF2B5EF4-FFF2-40B4-BE49-F238E27FC236}">
                <a16:creationId xmlns:a16="http://schemas.microsoft.com/office/drawing/2014/main" id="{9DC1C7FF-B0C7-4310-917D-332B6C816F7C}"/>
              </a:ext>
            </a:extLst>
          </p:cNvPr>
          <p:cNvSpPr>
            <a:spLocks noGrp="1"/>
          </p:cNvSpPr>
          <p:nvPr>
            <p:ph type="sldNum" sz="quarter" idx="12"/>
          </p:nvPr>
        </p:nvSpPr>
        <p:spPr/>
        <p:txBody>
          <a:bodyPr/>
          <a:lstStyle/>
          <a:p>
            <a:fld id="{89A23EE5-85E9-4632-AD83-10888C470D4C}" type="slidenum">
              <a:rPr lang="en-CA" smtClean="0"/>
              <a:t>‹#›</a:t>
            </a:fld>
            <a:endParaRPr lang="en-CA"/>
          </a:p>
        </p:txBody>
      </p:sp>
    </p:spTree>
    <p:extLst>
      <p:ext uri="{BB962C8B-B14F-4D97-AF65-F5344CB8AC3E}">
        <p14:creationId xmlns:p14="http://schemas.microsoft.com/office/powerpoint/2010/main" val="3707882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CCB07-DAAF-47D1-A04F-E4AEB7B236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55518239-4244-453E-8A7B-8B95671B2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8FED85E0-C754-4458-A2E1-E94A3C8C71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D9E7EB-1E4D-4660-A227-D4AC3D771B05}"/>
              </a:ext>
            </a:extLst>
          </p:cNvPr>
          <p:cNvSpPr>
            <a:spLocks noGrp="1"/>
          </p:cNvSpPr>
          <p:nvPr>
            <p:ph type="dt" sz="half" idx="10"/>
          </p:nvPr>
        </p:nvSpPr>
        <p:spPr/>
        <p:txBody>
          <a:bodyPr/>
          <a:lstStyle/>
          <a:p>
            <a:fld id="{5646960B-8B8A-47AD-BF9A-B728BB1DA4A9}" type="datetime1">
              <a:rPr lang="en-CA" smtClean="0"/>
              <a:t>2021-11-29</a:t>
            </a:fld>
            <a:endParaRPr lang="en-CA"/>
          </a:p>
        </p:txBody>
      </p:sp>
      <p:sp>
        <p:nvSpPr>
          <p:cNvPr id="6" name="Footer Placeholder 5">
            <a:extLst>
              <a:ext uri="{FF2B5EF4-FFF2-40B4-BE49-F238E27FC236}">
                <a16:creationId xmlns:a16="http://schemas.microsoft.com/office/drawing/2014/main" id="{D558C965-144E-46F9-AD52-E5D3790C23FA}"/>
              </a:ext>
            </a:extLst>
          </p:cNvPr>
          <p:cNvSpPr>
            <a:spLocks noGrp="1"/>
          </p:cNvSpPr>
          <p:nvPr>
            <p:ph type="ftr" sz="quarter" idx="11"/>
          </p:nvPr>
        </p:nvSpPr>
        <p:spPr/>
        <p:txBody>
          <a:bodyPr/>
          <a:lstStyle/>
          <a:p>
            <a:r>
              <a:rPr lang="en-CA"/>
              <a:t>Together | Counselling + Educational Guidance</a:t>
            </a:r>
          </a:p>
        </p:txBody>
      </p:sp>
      <p:sp>
        <p:nvSpPr>
          <p:cNvPr id="7" name="Slide Number Placeholder 6">
            <a:extLst>
              <a:ext uri="{FF2B5EF4-FFF2-40B4-BE49-F238E27FC236}">
                <a16:creationId xmlns:a16="http://schemas.microsoft.com/office/drawing/2014/main" id="{B6B3A188-4758-4A05-BCAD-E91021A7098C}"/>
              </a:ext>
            </a:extLst>
          </p:cNvPr>
          <p:cNvSpPr>
            <a:spLocks noGrp="1"/>
          </p:cNvSpPr>
          <p:nvPr>
            <p:ph type="sldNum" sz="quarter" idx="12"/>
          </p:nvPr>
        </p:nvSpPr>
        <p:spPr/>
        <p:txBody>
          <a:bodyPr/>
          <a:lstStyle/>
          <a:p>
            <a:fld id="{89A23EE5-85E9-4632-AD83-10888C470D4C}" type="slidenum">
              <a:rPr lang="en-CA" smtClean="0"/>
              <a:t>‹#›</a:t>
            </a:fld>
            <a:endParaRPr lang="en-CA"/>
          </a:p>
        </p:txBody>
      </p:sp>
    </p:spTree>
    <p:extLst>
      <p:ext uri="{BB962C8B-B14F-4D97-AF65-F5344CB8AC3E}">
        <p14:creationId xmlns:p14="http://schemas.microsoft.com/office/powerpoint/2010/main" val="2823418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DA1A5-69EB-42E3-96D3-0429468A7B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9A060FC8-CC5A-4F8D-B0E7-96EFC49DF5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8AD6FA7B-7ABA-4D0C-831B-12D114AD1C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1DFA76-6996-42D3-94DF-DECBD7C38578}"/>
              </a:ext>
            </a:extLst>
          </p:cNvPr>
          <p:cNvSpPr>
            <a:spLocks noGrp="1"/>
          </p:cNvSpPr>
          <p:nvPr>
            <p:ph type="dt" sz="half" idx="10"/>
          </p:nvPr>
        </p:nvSpPr>
        <p:spPr/>
        <p:txBody>
          <a:bodyPr/>
          <a:lstStyle/>
          <a:p>
            <a:fld id="{78FDB349-C32C-4FF6-ABED-2944A83DE439}" type="datetime1">
              <a:rPr lang="en-CA" smtClean="0"/>
              <a:t>2021-11-29</a:t>
            </a:fld>
            <a:endParaRPr lang="en-CA"/>
          </a:p>
        </p:txBody>
      </p:sp>
      <p:sp>
        <p:nvSpPr>
          <p:cNvPr id="6" name="Footer Placeholder 5">
            <a:extLst>
              <a:ext uri="{FF2B5EF4-FFF2-40B4-BE49-F238E27FC236}">
                <a16:creationId xmlns:a16="http://schemas.microsoft.com/office/drawing/2014/main" id="{CA985BCF-907A-4D01-83FE-E1F4ECC6B571}"/>
              </a:ext>
            </a:extLst>
          </p:cNvPr>
          <p:cNvSpPr>
            <a:spLocks noGrp="1"/>
          </p:cNvSpPr>
          <p:nvPr>
            <p:ph type="ftr" sz="quarter" idx="11"/>
          </p:nvPr>
        </p:nvSpPr>
        <p:spPr/>
        <p:txBody>
          <a:bodyPr/>
          <a:lstStyle/>
          <a:p>
            <a:r>
              <a:rPr lang="en-CA"/>
              <a:t>Together | Counselling + Educational Guidance</a:t>
            </a:r>
          </a:p>
        </p:txBody>
      </p:sp>
      <p:sp>
        <p:nvSpPr>
          <p:cNvPr id="7" name="Slide Number Placeholder 6">
            <a:extLst>
              <a:ext uri="{FF2B5EF4-FFF2-40B4-BE49-F238E27FC236}">
                <a16:creationId xmlns:a16="http://schemas.microsoft.com/office/drawing/2014/main" id="{381E8C3F-E4B1-4EF8-B7BF-EA110D0BAB35}"/>
              </a:ext>
            </a:extLst>
          </p:cNvPr>
          <p:cNvSpPr>
            <a:spLocks noGrp="1"/>
          </p:cNvSpPr>
          <p:nvPr>
            <p:ph type="sldNum" sz="quarter" idx="12"/>
          </p:nvPr>
        </p:nvSpPr>
        <p:spPr/>
        <p:txBody>
          <a:bodyPr/>
          <a:lstStyle/>
          <a:p>
            <a:fld id="{89A23EE5-85E9-4632-AD83-10888C470D4C}" type="slidenum">
              <a:rPr lang="en-CA" smtClean="0"/>
              <a:t>‹#›</a:t>
            </a:fld>
            <a:endParaRPr lang="en-CA"/>
          </a:p>
        </p:txBody>
      </p:sp>
    </p:spTree>
    <p:extLst>
      <p:ext uri="{BB962C8B-B14F-4D97-AF65-F5344CB8AC3E}">
        <p14:creationId xmlns:p14="http://schemas.microsoft.com/office/powerpoint/2010/main" val="174990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3BFE29-7EB3-44B1-9F72-A537D5B79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91CFF03-9BEA-41F4-8773-0B666A0D51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7263036-C859-4CAC-AEAC-E493E08D9E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9ABD91-00EA-4767-983D-BAC05C0B1C4D}" type="datetime1">
              <a:rPr lang="en-CA" smtClean="0"/>
              <a:t>2021-11-29</a:t>
            </a:fld>
            <a:endParaRPr lang="en-CA"/>
          </a:p>
        </p:txBody>
      </p:sp>
      <p:sp>
        <p:nvSpPr>
          <p:cNvPr id="5" name="Footer Placeholder 4">
            <a:extLst>
              <a:ext uri="{FF2B5EF4-FFF2-40B4-BE49-F238E27FC236}">
                <a16:creationId xmlns:a16="http://schemas.microsoft.com/office/drawing/2014/main" id="{F20D07DD-F404-4D1B-9BE8-77A47F5ABF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a:t>Together | Counselling + Educational Guidance</a:t>
            </a:r>
          </a:p>
        </p:txBody>
      </p:sp>
      <p:sp>
        <p:nvSpPr>
          <p:cNvPr id="6" name="Slide Number Placeholder 5">
            <a:extLst>
              <a:ext uri="{FF2B5EF4-FFF2-40B4-BE49-F238E27FC236}">
                <a16:creationId xmlns:a16="http://schemas.microsoft.com/office/drawing/2014/main" id="{52979249-8F13-4317-BE31-2DCD8D4584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A23EE5-85E9-4632-AD83-10888C470D4C}" type="slidenum">
              <a:rPr lang="en-CA" smtClean="0"/>
              <a:t>‹#›</a:t>
            </a:fld>
            <a:endParaRPr lang="en-CA"/>
          </a:p>
        </p:txBody>
      </p:sp>
    </p:spTree>
    <p:extLst>
      <p:ext uri="{BB962C8B-B14F-4D97-AF65-F5344CB8AC3E}">
        <p14:creationId xmlns:p14="http://schemas.microsoft.com/office/powerpoint/2010/main" val="1289571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rpolpKTWrp4?feature=oembed" TargetMode="External"/><Relationship Id="rId5" Type="http://schemas.openxmlformats.org/officeDocument/2006/relationships/image" Target="../media/image5.jpe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CD0DA9-FDAB-4436-A4DD-C6E755EDEBA6}"/>
              </a:ext>
            </a:extLst>
          </p:cNvPr>
          <p:cNvSpPr/>
          <p:nvPr/>
        </p:nvSpPr>
        <p:spPr>
          <a:xfrm>
            <a:off x="4790941" y="0"/>
            <a:ext cx="7401059" cy="6858000"/>
          </a:xfrm>
          <a:prstGeom prst="rect">
            <a:avLst/>
          </a:prstGeom>
          <a:gradFill>
            <a:gsLst>
              <a:gs pos="0">
                <a:srgbClr val="398E96"/>
              </a:gs>
              <a:gs pos="74000">
                <a:srgbClr val="9FC9CD"/>
              </a:gs>
              <a:gs pos="83000">
                <a:srgbClr val="9FC9CD"/>
              </a:gs>
              <a:gs pos="100000">
                <a:srgbClr val="9FC9C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a:extLst>
              <a:ext uri="{FF2B5EF4-FFF2-40B4-BE49-F238E27FC236}">
                <a16:creationId xmlns:a16="http://schemas.microsoft.com/office/drawing/2014/main" id="{1DAB312D-E9F6-4BF0-97C5-5E0EC5364F1E}"/>
              </a:ext>
            </a:extLst>
          </p:cNvPr>
          <p:cNvSpPr txBox="1"/>
          <p:nvPr/>
        </p:nvSpPr>
        <p:spPr>
          <a:xfrm>
            <a:off x="5389503" y="868864"/>
            <a:ext cx="6442194" cy="3785652"/>
          </a:xfrm>
          <a:prstGeom prst="rect">
            <a:avLst/>
          </a:prstGeom>
          <a:noFill/>
        </p:spPr>
        <p:txBody>
          <a:bodyPr wrap="square" rtlCol="0">
            <a:spAutoFit/>
          </a:bodyPr>
          <a:lstStyle/>
          <a:p>
            <a:pPr algn="ctr"/>
            <a:r>
              <a:rPr lang="en-CA" sz="4000" dirty="0">
                <a:solidFill>
                  <a:schemeClr val="bg1"/>
                </a:solidFill>
                <a:latin typeface="Futura"/>
              </a:rPr>
              <a:t>EMOTIONAL  WELL-BEING </a:t>
            </a:r>
          </a:p>
          <a:p>
            <a:pPr algn="ctr"/>
            <a:endParaRPr lang="en-CA" sz="4000" dirty="0">
              <a:solidFill>
                <a:schemeClr val="bg1"/>
              </a:solidFill>
              <a:latin typeface="Futura"/>
            </a:endParaRPr>
          </a:p>
          <a:p>
            <a:pPr algn="ctr"/>
            <a:r>
              <a:rPr lang="en-CA" sz="4000" dirty="0">
                <a:solidFill>
                  <a:schemeClr val="bg1"/>
                </a:solidFill>
                <a:latin typeface="Futura"/>
              </a:rPr>
              <a:t>and</a:t>
            </a:r>
          </a:p>
          <a:p>
            <a:pPr algn="ctr"/>
            <a:endParaRPr lang="en-CA" sz="4000" dirty="0">
              <a:solidFill>
                <a:schemeClr val="bg1"/>
              </a:solidFill>
              <a:latin typeface="Futura"/>
            </a:endParaRPr>
          </a:p>
          <a:p>
            <a:pPr algn="ctr"/>
            <a:r>
              <a:rPr lang="en-CA" sz="4000" dirty="0">
                <a:solidFill>
                  <a:schemeClr val="bg1"/>
                </a:solidFill>
                <a:latin typeface="Futura"/>
              </a:rPr>
              <a:t>POST-SECONDARY PLANNING</a:t>
            </a:r>
          </a:p>
        </p:txBody>
      </p:sp>
      <p:pic>
        <p:nvPicPr>
          <p:cNvPr id="5" name="Picture 4" descr="A picture containing shape&#10;&#10;Description automatically generated">
            <a:extLst>
              <a:ext uri="{FF2B5EF4-FFF2-40B4-BE49-F238E27FC236}">
                <a16:creationId xmlns:a16="http://schemas.microsoft.com/office/drawing/2014/main" id="{52003920-5E59-48ED-920D-5474C576D8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4319"/>
            <a:ext cx="4425237" cy="5733101"/>
          </a:xfrm>
          <a:prstGeom prst="rect">
            <a:avLst/>
          </a:prstGeom>
        </p:spPr>
      </p:pic>
      <p:sp>
        <p:nvSpPr>
          <p:cNvPr id="12" name="TextBox 11">
            <a:extLst>
              <a:ext uri="{FF2B5EF4-FFF2-40B4-BE49-F238E27FC236}">
                <a16:creationId xmlns:a16="http://schemas.microsoft.com/office/drawing/2014/main" id="{1EBBD149-63F3-4926-851A-975CEA1F699C}"/>
              </a:ext>
            </a:extLst>
          </p:cNvPr>
          <p:cNvSpPr txBox="1"/>
          <p:nvPr/>
        </p:nvSpPr>
        <p:spPr>
          <a:xfrm>
            <a:off x="273509" y="6153898"/>
            <a:ext cx="4761484" cy="461665"/>
          </a:xfrm>
          <a:prstGeom prst="rect">
            <a:avLst/>
          </a:prstGeom>
          <a:noFill/>
        </p:spPr>
        <p:txBody>
          <a:bodyPr wrap="square">
            <a:spAutoFit/>
          </a:bodyPr>
          <a:lstStyle/>
          <a:p>
            <a:pPr>
              <a:lnSpc>
                <a:spcPct val="100000"/>
              </a:lnSpc>
            </a:pPr>
            <a:r>
              <a:rPr lang="en-CA" sz="1200" dirty="0">
                <a:latin typeface="Futura"/>
              </a:rPr>
              <a:t>Christy de </a:t>
            </a:r>
            <a:r>
              <a:rPr lang="en-CA" sz="1200" dirty="0" err="1">
                <a:latin typeface="Futura"/>
              </a:rPr>
              <a:t>Bulnes</a:t>
            </a:r>
            <a:r>
              <a:rPr lang="en-CA" sz="1200" dirty="0">
                <a:latin typeface="Futura"/>
              </a:rPr>
              <a:t> | christy@togethercounselling.ca</a:t>
            </a:r>
          </a:p>
          <a:p>
            <a:pPr>
              <a:lnSpc>
                <a:spcPct val="100000"/>
              </a:lnSpc>
            </a:pPr>
            <a:r>
              <a:rPr lang="en-CA" sz="1200" dirty="0">
                <a:latin typeface="Futura"/>
              </a:rPr>
              <a:t>Michelle Robertson | michelle@togethercounselling.ca</a:t>
            </a:r>
          </a:p>
        </p:txBody>
      </p:sp>
      <p:sp>
        <p:nvSpPr>
          <p:cNvPr id="7" name="Slide Number Placeholder 6">
            <a:extLst>
              <a:ext uri="{FF2B5EF4-FFF2-40B4-BE49-F238E27FC236}">
                <a16:creationId xmlns:a16="http://schemas.microsoft.com/office/drawing/2014/main" id="{8468C0DE-0D0B-4F7F-B7D0-0F52BA07D5CA}"/>
              </a:ext>
            </a:extLst>
          </p:cNvPr>
          <p:cNvSpPr>
            <a:spLocks noGrp="1"/>
          </p:cNvSpPr>
          <p:nvPr>
            <p:ph type="sldNum" sz="quarter" idx="12"/>
          </p:nvPr>
        </p:nvSpPr>
        <p:spPr/>
        <p:txBody>
          <a:bodyPr/>
          <a:lstStyle/>
          <a:p>
            <a:fld id="{89A23EE5-85E9-4632-AD83-10888C470D4C}" type="slidenum">
              <a:rPr lang="en-CA" smtClean="0"/>
              <a:t>1</a:t>
            </a:fld>
            <a:endParaRPr lang="en-CA"/>
          </a:p>
        </p:txBody>
      </p:sp>
      <p:sp>
        <p:nvSpPr>
          <p:cNvPr id="2" name="TextBox 1">
            <a:extLst>
              <a:ext uri="{FF2B5EF4-FFF2-40B4-BE49-F238E27FC236}">
                <a16:creationId xmlns:a16="http://schemas.microsoft.com/office/drawing/2014/main" id="{E87FC9F4-E252-4E18-862A-77477B5F97F9}"/>
              </a:ext>
            </a:extLst>
          </p:cNvPr>
          <p:cNvSpPr txBox="1"/>
          <p:nvPr/>
        </p:nvSpPr>
        <p:spPr>
          <a:xfrm>
            <a:off x="5701331" y="5743149"/>
            <a:ext cx="5824330" cy="646331"/>
          </a:xfrm>
          <a:prstGeom prst="rect">
            <a:avLst/>
          </a:prstGeom>
          <a:noFill/>
        </p:spPr>
        <p:txBody>
          <a:bodyPr wrap="square" rtlCol="0">
            <a:spAutoFit/>
          </a:bodyPr>
          <a:lstStyle/>
          <a:p>
            <a:r>
              <a:rPr lang="en-US" dirty="0"/>
              <a:t>A presentation to the Semiahmoo Parent Community</a:t>
            </a:r>
          </a:p>
          <a:p>
            <a:r>
              <a:rPr lang="en-US" dirty="0"/>
              <a:t>November 29, 2021.</a:t>
            </a:r>
            <a:endParaRPr lang="en-CA" dirty="0"/>
          </a:p>
        </p:txBody>
      </p:sp>
    </p:spTree>
    <p:extLst>
      <p:ext uri="{BB962C8B-B14F-4D97-AF65-F5344CB8AC3E}">
        <p14:creationId xmlns:p14="http://schemas.microsoft.com/office/powerpoint/2010/main" val="1226558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6C11415-F635-409E-B154-EB6804FD515C}"/>
              </a:ext>
            </a:extLst>
          </p:cNvPr>
          <p:cNvSpPr/>
          <p:nvPr/>
        </p:nvSpPr>
        <p:spPr>
          <a:xfrm>
            <a:off x="6845120" y="133175"/>
            <a:ext cx="5085623" cy="6230945"/>
          </a:xfrm>
          <a:prstGeom prst="rect">
            <a:avLst/>
          </a:prstGeom>
          <a:gradFill>
            <a:gsLst>
              <a:gs pos="0">
                <a:srgbClr val="398E96"/>
              </a:gs>
              <a:gs pos="74000">
                <a:srgbClr val="9FC9CD"/>
              </a:gs>
              <a:gs pos="83000">
                <a:srgbClr val="9FC9CD"/>
              </a:gs>
              <a:gs pos="100000">
                <a:srgbClr val="9FC9C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Practice healthy eating habits.</a:t>
            </a:r>
          </a:p>
          <a:p>
            <a:pPr algn="ctr"/>
            <a:endParaRPr lang="en-US" dirty="0"/>
          </a:p>
          <a:p>
            <a:pPr algn="ctr"/>
            <a:r>
              <a:rPr lang="en-US" dirty="0"/>
              <a:t>Practice good sleeping habits.</a:t>
            </a:r>
          </a:p>
          <a:p>
            <a:pPr algn="ctr"/>
            <a:endParaRPr lang="en-US" dirty="0"/>
          </a:p>
          <a:p>
            <a:pPr algn="ctr"/>
            <a:r>
              <a:rPr lang="en-US" dirty="0"/>
              <a:t>Avoid drugs and alcohol.</a:t>
            </a:r>
          </a:p>
          <a:p>
            <a:pPr algn="ctr"/>
            <a:endParaRPr lang="en-US" dirty="0"/>
          </a:p>
          <a:p>
            <a:pPr algn="ctr"/>
            <a:r>
              <a:rPr lang="en-US" dirty="0"/>
              <a:t>Exercise.</a:t>
            </a:r>
          </a:p>
          <a:p>
            <a:pPr algn="ctr"/>
            <a:endParaRPr lang="en-CA" dirty="0"/>
          </a:p>
        </p:txBody>
      </p:sp>
      <p:sp>
        <p:nvSpPr>
          <p:cNvPr id="6" name="Footer Placeholder 5">
            <a:extLst>
              <a:ext uri="{FF2B5EF4-FFF2-40B4-BE49-F238E27FC236}">
                <a16:creationId xmlns:a16="http://schemas.microsoft.com/office/drawing/2014/main" id="{1F39D5D4-570E-426F-A293-BDEA58842D85}"/>
              </a:ext>
            </a:extLst>
          </p:cNvPr>
          <p:cNvSpPr>
            <a:spLocks noGrp="1"/>
          </p:cNvSpPr>
          <p:nvPr>
            <p:ph type="ftr" sz="quarter" idx="11"/>
          </p:nvPr>
        </p:nvSpPr>
        <p:spPr>
          <a:xfrm>
            <a:off x="261257" y="6356350"/>
            <a:ext cx="11669486" cy="429461"/>
          </a:xfrm>
          <a:ln w="12700">
            <a:solidFill>
              <a:srgbClr val="398E96"/>
            </a:solidFill>
          </a:ln>
        </p:spPr>
        <p:txBody>
          <a:bodyPr/>
          <a:lstStyle/>
          <a:p>
            <a:pPr algn="l"/>
            <a:r>
              <a:rPr lang="en-CA" sz="1400" dirty="0">
                <a:latin typeface="Futura"/>
              </a:rPr>
              <a:t>Together | Counselling + Educational Guidance</a:t>
            </a:r>
          </a:p>
        </p:txBody>
      </p:sp>
      <p:sp>
        <p:nvSpPr>
          <p:cNvPr id="7" name="Slide Number Placeholder 6">
            <a:extLst>
              <a:ext uri="{FF2B5EF4-FFF2-40B4-BE49-F238E27FC236}">
                <a16:creationId xmlns:a16="http://schemas.microsoft.com/office/drawing/2014/main" id="{D2D5CDCD-BE40-4881-9F2A-BB666DEC852C}"/>
              </a:ext>
            </a:extLst>
          </p:cNvPr>
          <p:cNvSpPr>
            <a:spLocks noGrp="1"/>
          </p:cNvSpPr>
          <p:nvPr>
            <p:ph type="sldNum" sz="quarter" idx="12"/>
          </p:nvPr>
        </p:nvSpPr>
        <p:spPr/>
        <p:txBody>
          <a:bodyPr/>
          <a:lstStyle/>
          <a:p>
            <a:fld id="{89A23EE5-85E9-4632-AD83-10888C470D4C}" type="slidenum">
              <a:rPr lang="en-CA" smtClean="0"/>
              <a:t>10</a:t>
            </a:fld>
            <a:endParaRPr lang="en-CA" dirty="0"/>
          </a:p>
        </p:txBody>
      </p:sp>
      <p:sp>
        <p:nvSpPr>
          <p:cNvPr id="10" name="Rectangle 9">
            <a:extLst>
              <a:ext uri="{FF2B5EF4-FFF2-40B4-BE49-F238E27FC236}">
                <a16:creationId xmlns:a16="http://schemas.microsoft.com/office/drawing/2014/main" id="{328ACD87-F4F5-4734-B6B9-4695BEEA6E2F}"/>
              </a:ext>
            </a:extLst>
          </p:cNvPr>
          <p:cNvSpPr/>
          <p:nvPr/>
        </p:nvSpPr>
        <p:spPr>
          <a:xfrm>
            <a:off x="261257" y="133175"/>
            <a:ext cx="11669486" cy="6230945"/>
          </a:xfrm>
          <a:prstGeom prst="rect">
            <a:avLst/>
          </a:prstGeom>
          <a:noFill/>
          <a:ln>
            <a:solidFill>
              <a:srgbClr val="398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A548982C-0BD3-4288-B0D7-E011CB89D552}"/>
              </a:ext>
            </a:extLst>
          </p:cNvPr>
          <p:cNvSpPr/>
          <p:nvPr/>
        </p:nvSpPr>
        <p:spPr>
          <a:xfrm>
            <a:off x="420261" y="1038258"/>
            <a:ext cx="7236215" cy="45719"/>
          </a:xfrm>
          <a:prstGeom prst="rect">
            <a:avLst/>
          </a:prstGeom>
          <a:solidFill>
            <a:srgbClr val="F8C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AE4E3DE0-7ADB-4B7C-BDCE-A267AA967C84}"/>
              </a:ext>
            </a:extLst>
          </p:cNvPr>
          <p:cNvSpPr txBox="1"/>
          <p:nvPr/>
        </p:nvSpPr>
        <p:spPr>
          <a:xfrm>
            <a:off x="391070" y="1304453"/>
            <a:ext cx="9274524" cy="830997"/>
          </a:xfrm>
          <a:prstGeom prst="rect">
            <a:avLst/>
          </a:prstGeom>
          <a:noFill/>
        </p:spPr>
        <p:txBody>
          <a:bodyPr wrap="square" rtlCol="0">
            <a:spAutoFit/>
          </a:bodyPr>
          <a:lstStyle/>
          <a:p>
            <a:r>
              <a:rPr lang="en-US" sz="4800" dirty="0">
                <a:latin typeface="Futura"/>
              </a:rPr>
              <a:t>Antidote…for your body:</a:t>
            </a:r>
            <a:endParaRPr lang="en-CA" sz="4800" dirty="0">
              <a:latin typeface="Futura"/>
            </a:endParaRPr>
          </a:p>
        </p:txBody>
      </p:sp>
      <p:pic>
        <p:nvPicPr>
          <p:cNvPr id="12" name="Picture 3" descr="Chain swing carnival ride">
            <a:extLst>
              <a:ext uri="{FF2B5EF4-FFF2-40B4-BE49-F238E27FC236}">
                <a16:creationId xmlns:a16="http://schemas.microsoft.com/office/drawing/2014/main" id="{696CEE6D-4135-4D09-B7B6-73655EDC489F}"/>
              </a:ext>
            </a:extLst>
          </p:cNvPr>
          <p:cNvPicPr>
            <a:picLocks noChangeAspect="1"/>
          </p:cNvPicPr>
          <p:nvPr/>
        </p:nvPicPr>
        <p:blipFill>
          <a:blip r:embed="rId3">
            <a:extLst>
              <a:ext uri="{28A0092B-C50C-407E-A947-70E740481C1C}">
                <a14:useLocalDpi xmlns:a14="http://schemas.microsoft.com/office/drawing/2010/main" val="0"/>
              </a:ext>
            </a:extLst>
          </a:blip>
          <a:srcRect t="7823" b="7823"/>
          <a:stretch/>
        </p:blipFill>
        <p:spPr>
          <a:xfrm>
            <a:off x="537922" y="2615248"/>
            <a:ext cx="5695453" cy="32044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78029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6C11415-F635-409E-B154-EB6804FD515C}"/>
              </a:ext>
            </a:extLst>
          </p:cNvPr>
          <p:cNvSpPr/>
          <p:nvPr/>
        </p:nvSpPr>
        <p:spPr>
          <a:xfrm>
            <a:off x="6845120" y="140945"/>
            <a:ext cx="5085623" cy="6223175"/>
          </a:xfrm>
          <a:prstGeom prst="rect">
            <a:avLst/>
          </a:prstGeom>
          <a:gradFill>
            <a:gsLst>
              <a:gs pos="0">
                <a:srgbClr val="398E96"/>
              </a:gs>
              <a:gs pos="74000">
                <a:srgbClr val="9FC9CD"/>
              </a:gs>
              <a:gs pos="83000">
                <a:srgbClr val="9FC9CD"/>
              </a:gs>
              <a:gs pos="100000">
                <a:srgbClr val="9FC9C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Learn how to chill by practicing calm breathing, mindfulness, meditation, or progressive muscle relaxation.</a:t>
            </a:r>
          </a:p>
          <a:p>
            <a:pPr algn="ctr"/>
            <a:endParaRPr lang="en-CA" dirty="0"/>
          </a:p>
        </p:txBody>
      </p:sp>
      <p:sp>
        <p:nvSpPr>
          <p:cNvPr id="6" name="Footer Placeholder 5">
            <a:extLst>
              <a:ext uri="{FF2B5EF4-FFF2-40B4-BE49-F238E27FC236}">
                <a16:creationId xmlns:a16="http://schemas.microsoft.com/office/drawing/2014/main" id="{1F39D5D4-570E-426F-A293-BDEA58842D85}"/>
              </a:ext>
            </a:extLst>
          </p:cNvPr>
          <p:cNvSpPr>
            <a:spLocks noGrp="1"/>
          </p:cNvSpPr>
          <p:nvPr>
            <p:ph type="ftr" sz="quarter" idx="11"/>
          </p:nvPr>
        </p:nvSpPr>
        <p:spPr>
          <a:xfrm>
            <a:off x="261257" y="6356350"/>
            <a:ext cx="11669486" cy="429461"/>
          </a:xfrm>
          <a:ln w="12700">
            <a:solidFill>
              <a:srgbClr val="398E96"/>
            </a:solidFill>
          </a:ln>
        </p:spPr>
        <p:txBody>
          <a:bodyPr/>
          <a:lstStyle/>
          <a:p>
            <a:pPr algn="l"/>
            <a:r>
              <a:rPr lang="en-CA" sz="1400" dirty="0">
                <a:latin typeface="Futura"/>
              </a:rPr>
              <a:t>Together | Counselling + Educational Guidance</a:t>
            </a:r>
          </a:p>
        </p:txBody>
      </p:sp>
      <p:sp>
        <p:nvSpPr>
          <p:cNvPr id="7" name="Slide Number Placeholder 6">
            <a:extLst>
              <a:ext uri="{FF2B5EF4-FFF2-40B4-BE49-F238E27FC236}">
                <a16:creationId xmlns:a16="http://schemas.microsoft.com/office/drawing/2014/main" id="{D2D5CDCD-BE40-4881-9F2A-BB666DEC852C}"/>
              </a:ext>
            </a:extLst>
          </p:cNvPr>
          <p:cNvSpPr>
            <a:spLocks noGrp="1"/>
          </p:cNvSpPr>
          <p:nvPr>
            <p:ph type="sldNum" sz="quarter" idx="12"/>
          </p:nvPr>
        </p:nvSpPr>
        <p:spPr/>
        <p:txBody>
          <a:bodyPr/>
          <a:lstStyle/>
          <a:p>
            <a:fld id="{89A23EE5-85E9-4632-AD83-10888C470D4C}" type="slidenum">
              <a:rPr lang="en-CA" smtClean="0"/>
              <a:t>11</a:t>
            </a:fld>
            <a:endParaRPr lang="en-CA" dirty="0"/>
          </a:p>
        </p:txBody>
      </p:sp>
      <p:sp>
        <p:nvSpPr>
          <p:cNvPr id="10" name="Rectangle 9">
            <a:extLst>
              <a:ext uri="{FF2B5EF4-FFF2-40B4-BE49-F238E27FC236}">
                <a16:creationId xmlns:a16="http://schemas.microsoft.com/office/drawing/2014/main" id="{328ACD87-F4F5-4734-B6B9-4695BEEA6E2F}"/>
              </a:ext>
            </a:extLst>
          </p:cNvPr>
          <p:cNvSpPr/>
          <p:nvPr/>
        </p:nvSpPr>
        <p:spPr>
          <a:xfrm>
            <a:off x="261257" y="133175"/>
            <a:ext cx="11669486" cy="6230945"/>
          </a:xfrm>
          <a:prstGeom prst="rect">
            <a:avLst/>
          </a:prstGeom>
          <a:noFill/>
          <a:ln>
            <a:solidFill>
              <a:srgbClr val="398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A548982C-0BD3-4288-B0D7-E011CB89D552}"/>
              </a:ext>
            </a:extLst>
          </p:cNvPr>
          <p:cNvSpPr/>
          <p:nvPr/>
        </p:nvSpPr>
        <p:spPr>
          <a:xfrm>
            <a:off x="420261" y="1038258"/>
            <a:ext cx="9026393" cy="45719"/>
          </a:xfrm>
          <a:prstGeom prst="rect">
            <a:avLst/>
          </a:prstGeom>
          <a:solidFill>
            <a:srgbClr val="F8C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AE4E3DE0-7ADB-4B7C-BDCE-A267AA967C84}"/>
              </a:ext>
            </a:extLst>
          </p:cNvPr>
          <p:cNvSpPr txBox="1"/>
          <p:nvPr/>
        </p:nvSpPr>
        <p:spPr>
          <a:xfrm>
            <a:off x="391070" y="1304453"/>
            <a:ext cx="9274524" cy="830997"/>
          </a:xfrm>
          <a:prstGeom prst="rect">
            <a:avLst/>
          </a:prstGeom>
          <a:noFill/>
        </p:spPr>
        <p:txBody>
          <a:bodyPr wrap="square" rtlCol="0">
            <a:spAutoFit/>
          </a:bodyPr>
          <a:lstStyle/>
          <a:p>
            <a:r>
              <a:rPr lang="en-US" sz="4800" dirty="0">
                <a:latin typeface="Futura"/>
              </a:rPr>
              <a:t>Antidote…for your </a:t>
            </a:r>
            <a:r>
              <a:rPr lang="en-US" sz="4800" dirty="0" err="1">
                <a:latin typeface="Futura"/>
              </a:rPr>
              <a:t>behaviours</a:t>
            </a:r>
            <a:r>
              <a:rPr lang="en-US" sz="4800" dirty="0">
                <a:latin typeface="Futura"/>
              </a:rPr>
              <a:t>:</a:t>
            </a:r>
            <a:endParaRPr lang="en-CA" sz="4800" dirty="0">
              <a:latin typeface="Futura"/>
            </a:endParaRPr>
          </a:p>
        </p:txBody>
      </p:sp>
      <p:pic>
        <p:nvPicPr>
          <p:cNvPr id="12" name="Picture 3" descr="Chain swing carnival ride">
            <a:extLst>
              <a:ext uri="{FF2B5EF4-FFF2-40B4-BE49-F238E27FC236}">
                <a16:creationId xmlns:a16="http://schemas.microsoft.com/office/drawing/2014/main" id="{696CEE6D-4135-4D09-B7B6-73655EDC489F}"/>
              </a:ext>
            </a:extLst>
          </p:cNvPr>
          <p:cNvPicPr>
            <a:picLocks noChangeAspect="1"/>
          </p:cNvPicPr>
          <p:nvPr/>
        </p:nvPicPr>
        <p:blipFill>
          <a:blip r:embed="rId3">
            <a:extLst>
              <a:ext uri="{28A0092B-C50C-407E-A947-70E740481C1C}">
                <a14:useLocalDpi xmlns:a14="http://schemas.microsoft.com/office/drawing/2010/main" val="0"/>
              </a:ext>
            </a:extLst>
          </a:blip>
          <a:srcRect t="7823" b="7823"/>
          <a:stretch/>
        </p:blipFill>
        <p:spPr>
          <a:xfrm>
            <a:off x="537922" y="2615248"/>
            <a:ext cx="5695453" cy="32044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05854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6C11415-F635-409E-B154-EB6804FD515C}"/>
              </a:ext>
            </a:extLst>
          </p:cNvPr>
          <p:cNvSpPr/>
          <p:nvPr/>
        </p:nvSpPr>
        <p:spPr>
          <a:xfrm>
            <a:off x="6845120" y="133175"/>
            <a:ext cx="5085623" cy="6223175"/>
          </a:xfrm>
          <a:prstGeom prst="rect">
            <a:avLst/>
          </a:prstGeom>
          <a:gradFill>
            <a:gsLst>
              <a:gs pos="0">
                <a:srgbClr val="398E96"/>
              </a:gs>
              <a:gs pos="74000">
                <a:srgbClr val="9FC9CD"/>
              </a:gs>
              <a:gs pos="83000">
                <a:srgbClr val="9FC9CD"/>
              </a:gs>
              <a:gs pos="100000">
                <a:srgbClr val="9FC9C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If anxiety is thinking about what’s going to happen in the future, depression is thinking about what has happened in the past.</a:t>
            </a:r>
            <a:endParaRPr lang="en-CA" dirty="0"/>
          </a:p>
        </p:txBody>
      </p:sp>
      <p:sp>
        <p:nvSpPr>
          <p:cNvPr id="6" name="Footer Placeholder 5">
            <a:extLst>
              <a:ext uri="{FF2B5EF4-FFF2-40B4-BE49-F238E27FC236}">
                <a16:creationId xmlns:a16="http://schemas.microsoft.com/office/drawing/2014/main" id="{1F39D5D4-570E-426F-A293-BDEA58842D85}"/>
              </a:ext>
            </a:extLst>
          </p:cNvPr>
          <p:cNvSpPr>
            <a:spLocks noGrp="1"/>
          </p:cNvSpPr>
          <p:nvPr>
            <p:ph type="ftr" sz="quarter" idx="11"/>
          </p:nvPr>
        </p:nvSpPr>
        <p:spPr>
          <a:xfrm>
            <a:off x="261257" y="6356350"/>
            <a:ext cx="11669486" cy="429461"/>
          </a:xfrm>
          <a:ln w="12700">
            <a:solidFill>
              <a:srgbClr val="398E96"/>
            </a:solidFill>
          </a:ln>
        </p:spPr>
        <p:txBody>
          <a:bodyPr/>
          <a:lstStyle/>
          <a:p>
            <a:pPr algn="l"/>
            <a:r>
              <a:rPr lang="en-CA" sz="1400" dirty="0">
                <a:latin typeface="Futura"/>
              </a:rPr>
              <a:t>Together | Counselling + Educational Guidance</a:t>
            </a:r>
          </a:p>
        </p:txBody>
      </p:sp>
      <p:sp>
        <p:nvSpPr>
          <p:cNvPr id="7" name="Slide Number Placeholder 6">
            <a:extLst>
              <a:ext uri="{FF2B5EF4-FFF2-40B4-BE49-F238E27FC236}">
                <a16:creationId xmlns:a16="http://schemas.microsoft.com/office/drawing/2014/main" id="{D2D5CDCD-BE40-4881-9F2A-BB666DEC852C}"/>
              </a:ext>
            </a:extLst>
          </p:cNvPr>
          <p:cNvSpPr>
            <a:spLocks noGrp="1"/>
          </p:cNvSpPr>
          <p:nvPr>
            <p:ph type="sldNum" sz="quarter" idx="12"/>
          </p:nvPr>
        </p:nvSpPr>
        <p:spPr/>
        <p:txBody>
          <a:bodyPr/>
          <a:lstStyle/>
          <a:p>
            <a:fld id="{89A23EE5-85E9-4632-AD83-10888C470D4C}" type="slidenum">
              <a:rPr lang="en-CA" smtClean="0"/>
              <a:t>12</a:t>
            </a:fld>
            <a:endParaRPr lang="en-CA" dirty="0"/>
          </a:p>
        </p:txBody>
      </p:sp>
      <p:sp>
        <p:nvSpPr>
          <p:cNvPr id="10" name="Rectangle 9">
            <a:extLst>
              <a:ext uri="{FF2B5EF4-FFF2-40B4-BE49-F238E27FC236}">
                <a16:creationId xmlns:a16="http://schemas.microsoft.com/office/drawing/2014/main" id="{328ACD87-F4F5-4734-B6B9-4695BEEA6E2F}"/>
              </a:ext>
            </a:extLst>
          </p:cNvPr>
          <p:cNvSpPr/>
          <p:nvPr/>
        </p:nvSpPr>
        <p:spPr>
          <a:xfrm>
            <a:off x="261257" y="133175"/>
            <a:ext cx="11669486" cy="6230945"/>
          </a:xfrm>
          <a:prstGeom prst="rect">
            <a:avLst/>
          </a:prstGeom>
          <a:noFill/>
          <a:ln>
            <a:solidFill>
              <a:srgbClr val="398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A548982C-0BD3-4288-B0D7-E011CB89D552}"/>
              </a:ext>
            </a:extLst>
          </p:cNvPr>
          <p:cNvSpPr/>
          <p:nvPr/>
        </p:nvSpPr>
        <p:spPr>
          <a:xfrm>
            <a:off x="420261" y="1038258"/>
            <a:ext cx="7236215" cy="45719"/>
          </a:xfrm>
          <a:prstGeom prst="rect">
            <a:avLst/>
          </a:prstGeom>
          <a:solidFill>
            <a:srgbClr val="F8C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AE4E3DE0-7ADB-4B7C-BDCE-A267AA967C84}"/>
              </a:ext>
            </a:extLst>
          </p:cNvPr>
          <p:cNvSpPr txBox="1"/>
          <p:nvPr/>
        </p:nvSpPr>
        <p:spPr>
          <a:xfrm>
            <a:off x="391070" y="1304453"/>
            <a:ext cx="5320709" cy="1107996"/>
          </a:xfrm>
          <a:prstGeom prst="rect">
            <a:avLst/>
          </a:prstGeom>
          <a:noFill/>
        </p:spPr>
        <p:txBody>
          <a:bodyPr wrap="square" rtlCol="0">
            <a:spAutoFit/>
          </a:bodyPr>
          <a:lstStyle/>
          <a:p>
            <a:r>
              <a:rPr lang="en-CA" sz="6600" dirty="0">
                <a:latin typeface="Futura"/>
              </a:rPr>
              <a:t>Depression</a:t>
            </a:r>
          </a:p>
        </p:txBody>
      </p:sp>
      <p:pic>
        <p:nvPicPr>
          <p:cNvPr id="12" name="Picture 3" descr="Eyes on a candy">
            <a:extLst>
              <a:ext uri="{FF2B5EF4-FFF2-40B4-BE49-F238E27FC236}">
                <a16:creationId xmlns:a16="http://schemas.microsoft.com/office/drawing/2014/main" id="{696CEE6D-4135-4D09-B7B6-73655EDC489F}"/>
              </a:ext>
            </a:extLst>
          </p:cNvPr>
          <p:cNvPicPr>
            <a:picLocks noChangeAspect="1"/>
          </p:cNvPicPr>
          <p:nvPr/>
        </p:nvPicPr>
        <p:blipFill>
          <a:blip r:embed="rId3" cstate="hqprint">
            <a:extLst>
              <a:ext uri="{28A0092B-C50C-407E-A947-70E740481C1C}">
                <a14:useLocalDpi xmlns:a14="http://schemas.microsoft.com/office/drawing/2010/main" val="0"/>
              </a:ext>
            </a:extLst>
          </a:blip>
          <a:srcRect t="7859" b="7859"/>
          <a:stretch/>
        </p:blipFill>
        <p:spPr>
          <a:xfrm>
            <a:off x="537922" y="2615248"/>
            <a:ext cx="5695453" cy="32044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00496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6C11415-F635-409E-B154-EB6804FD515C}"/>
              </a:ext>
            </a:extLst>
          </p:cNvPr>
          <p:cNvSpPr/>
          <p:nvPr/>
        </p:nvSpPr>
        <p:spPr>
          <a:xfrm>
            <a:off x="4318782" y="133175"/>
            <a:ext cx="7611961" cy="6223175"/>
          </a:xfrm>
          <a:prstGeom prst="rect">
            <a:avLst/>
          </a:prstGeom>
          <a:gradFill>
            <a:gsLst>
              <a:gs pos="0">
                <a:srgbClr val="398E96"/>
              </a:gs>
              <a:gs pos="74000">
                <a:srgbClr val="9FC9CD"/>
              </a:gs>
              <a:gs pos="83000">
                <a:srgbClr val="9FC9CD"/>
              </a:gs>
              <a:gs pos="100000">
                <a:srgbClr val="9FC9C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Footer Placeholder 5">
            <a:extLst>
              <a:ext uri="{FF2B5EF4-FFF2-40B4-BE49-F238E27FC236}">
                <a16:creationId xmlns:a16="http://schemas.microsoft.com/office/drawing/2014/main" id="{1F39D5D4-570E-426F-A293-BDEA58842D85}"/>
              </a:ext>
            </a:extLst>
          </p:cNvPr>
          <p:cNvSpPr>
            <a:spLocks noGrp="1"/>
          </p:cNvSpPr>
          <p:nvPr>
            <p:ph type="ftr" sz="quarter" idx="11"/>
          </p:nvPr>
        </p:nvSpPr>
        <p:spPr>
          <a:xfrm>
            <a:off x="261257" y="6356350"/>
            <a:ext cx="11669486" cy="429461"/>
          </a:xfrm>
          <a:ln w="12700">
            <a:solidFill>
              <a:srgbClr val="398E96"/>
            </a:solidFill>
          </a:ln>
        </p:spPr>
        <p:txBody>
          <a:bodyPr/>
          <a:lstStyle/>
          <a:p>
            <a:pPr algn="l"/>
            <a:r>
              <a:rPr lang="en-CA" sz="1400" dirty="0">
                <a:latin typeface="Futura"/>
              </a:rPr>
              <a:t>Together | Counselling + Educational Guidance</a:t>
            </a:r>
          </a:p>
        </p:txBody>
      </p:sp>
      <p:sp>
        <p:nvSpPr>
          <p:cNvPr id="7" name="Slide Number Placeholder 6">
            <a:extLst>
              <a:ext uri="{FF2B5EF4-FFF2-40B4-BE49-F238E27FC236}">
                <a16:creationId xmlns:a16="http://schemas.microsoft.com/office/drawing/2014/main" id="{D2D5CDCD-BE40-4881-9F2A-BB666DEC852C}"/>
              </a:ext>
            </a:extLst>
          </p:cNvPr>
          <p:cNvSpPr>
            <a:spLocks noGrp="1"/>
          </p:cNvSpPr>
          <p:nvPr>
            <p:ph type="sldNum" sz="quarter" idx="12"/>
          </p:nvPr>
        </p:nvSpPr>
        <p:spPr/>
        <p:txBody>
          <a:bodyPr/>
          <a:lstStyle/>
          <a:p>
            <a:fld id="{89A23EE5-85E9-4632-AD83-10888C470D4C}" type="slidenum">
              <a:rPr lang="en-CA" smtClean="0"/>
              <a:t>13</a:t>
            </a:fld>
            <a:endParaRPr lang="en-CA" dirty="0"/>
          </a:p>
        </p:txBody>
      </p:sp>
      <p:sp>
        <p:nvSpPr>
          <p:cNvPr id="10" name="Rectangle 9">
            <a:extLst>
              <a:ext uri="{FF2B5EF4-FFF2-40B4-BE49-F238E27FC236}">
                <a16:creationId xmlns:a16="http://schemas.microsoft.com/office/drawing/2014/main" id="{328ACD87-F4F5-4734-B6B9-4695BEEA6E2F}"/>
              </a:ext>
            </a:extLst>
          </p:cNvPr>
          <p:cNvSpPr/>
          <p:nvPr/>
        </p:nvSpPr>
        <p:spPr>
          <a:xfrm>
            <a:off x="261257" y="133175"/>
            <a:ext cx="11669486" cy="6230945"/>
          </a:xfrm>
          <a:prstGeom prst="rect">
            <a:avLst/>
          </a:prstGeom>
          <a:noFill/>
          <a:ln>
            <a:solidFill>
              <a:srgbClr val="398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A548982C-0BD3-4288-B0D7-E011CB89D552}"/>
              </a:ext>
            </a:extLst>
          </p:cNvPr>
          <p:cNvSpPr/>
          <p:nvPr/>
        </p:nvSpPr>
        <p:spPr>
          <a:xfrm>
            <a:off x="420261" y="1038258"/>
            <a:ext cx="7236215" cy="45719"/>
          </a:xfrm>
          <a:prstGeom prst="rect">
            <a:avLst/>
          </a:prstGeom>
          <a:solidFill>
            <a:srgbClr val="F8C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itle 1">
            <a:extLst>
              <a:ext uri="{FF2B5EF4-FFF2-40B4-BE49-F238E27FC236}">
                <a16:creationId xmlns:a16="http://schemas.microsoft.com/office/drawing/2014/main" id="{DF0DE69A-E051-4A8B-A63E-552843E3F9C3}"/>
              </a:ext>
            </a:extLst>
          </p:cNvPr>
          <p:cNvSpPr>
            <a:spLocks noGrp="1"/>
          </p:cNvSpPr>
          <p:nvPr>
            <p:ph type="title"/>
          </p:nvPr>
        </p:nvSpPr>
        <p:spPr>
          <a:xfrm>
            <a:off x="635000" y="640823"/>
            <a:ext cx="3418659" cy="5583148"/>
          </a:xfrm>
        </p:spPr>
        <p:txBody>
          <a:bodyPr vert="horz" lIns="91440" tIns="45720" rIns="91440" bIns="45720" rtlCol="0" anchor="ctr">
            <a:normAutofit/>
          </a:bodyPr>
          <a:lstStyle/>
          <a:p>
            <a:r>
              <a:rPr lang="en-US" sz="6000" dirty="0"/>
              <a:t>Resilience</a:t>
            </a:r>
          </a:p>
        </p:txBody>
      </p:sp>
      <p:graphicFrame>
        <p:nvGraphicFramePr>
          <p:cNvPr id="14" name="Content Placeholder 2">
            <a:extLst>
              <a:ext uri="{FF2B5EF4-FFF2-40B4-BE49-F238E27FC236}">
                <a16:creationId xmlns:a16="http://schemas.microsoft.com/office/drawing/2014/main" id="{9C07AEF5-1412-41CA-A78D-A5A9EF4914E4}"/>
              </a:ext>
            </a:extLst>
          </p:cNvPr>
          <p:cNvGraphicFramePr>
            <a:graphicFrameLocks noGrp="1"/>
          </p:cNvGraphicFramePr>
          <p:nvPr>
            <p:ph sz="half" idx="1"/>
            <p:extLst>
              <p:ext uri="{D42A27DB-BD31-4B8C-83A1-F6EECF244321}">
                <p14:modId xmlns:p14="http://schemas.microsoft.com/office/powerpoint/2010/main" val="375413895"/>
              </p:ext>
            </p:extLst>
          </p:nvPr>
        </p:nvGraphicFramePr>
        <p:xfrm>
          <a:off x="4804117" y="1216356"/>
          <a:ext cx="6752883" cy="4424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6133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6C11415-F635-409E-B154-EB6804FD515C}"/>
              </a:ext>
            </a:extLst>
          </p:cNvPr>
          <p:cNvSpPr/>
          <p:nvPr/>
        </p:nvSpPr>
        <p:spPr>
          <a:xfrm>
            <a:off x="6845120" y="133175"/>
            <a:ext cx="5085623" cy="6223175"/>
          </a:xfrm>
          <a:prstGeom prst="rect">
            <a:avLst/>
          </a:prstGeom>
          <a:gradFill>
            <a:gsLst>
              <a:gs pos="0">
                <a:srgbClr val="398E96"/>
              </a:gs>
              <a:gs pos="74000">
                <a:srgbClr val="9FC9CD"/>
              </a:gs>
              <a:gs pos="83000">
                <a:srgbClr val="9FC9CD"/>
              </a:gs>
              <a:gs pos="100000">
                <a:srgbClr val="9FC9C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Footer Placeholder 5">
            <a:extLst>
              <a:ext uri="{FF2B5EF4-FFF2-40B4-BE49-F238E27FC236}">
                <a16:creationId xmlns:a16="http://schemas.microsoft.com/office/drawing/2014/main" id="{1F39D5D4-570E-426F-A293-BDEA58842D85}"/>
              </a:ext>
            </a:extLst>
          </p:cNvPr>
          <p:cNvSpPr>
            <a:spLocks noGrp="1"/>
          </p:cNvSpPr>
          <p:nvPr>
            <p:ph type="ftr" sz="quarter" idx="11"/>
          </p:nvPr>
        </p:nvSpPr>
        <p:spPr>
          <a:xfrm>
            <a:off x="261257" y="6356350"/>
            <a:ext cx="11669486" cy="429461"/>
          </a:xfrm>
          <a:ln w="12700">
            <a:solidFill>
              <a:srgbClr val="398E96"/>
            </a:solidFill>
          </a:ln>
        </p:spPr>
        <p:txBody>
          <a:bodyPr/>
          <a:lstStyle/>
          <a:p>
            <a:pPr algn="l"/>
            <a:r>
              <a:rPr lang="en-CA" sz="1400" dirty="0">
                <a:latin typeface="Futura"/>
              </a:rPr>
              <a:t>Together | Counselling + Educational Guidance</a:t>
            </a:r>
          </a:p>
        </p:txBody>
      </p:sp>
      <p:sp>
        <p:nvSpPr>
          <p:cNvPr id="7" name="Slide Number Placeholder 6">
            <a:extLst>
              <a:ext uri="{FF2B5EF4-FFF2-40B4-BE49-F238E27FC236}">
                <a16:creationId xmlns:a16="http://schemas.microsoft.com/office/drawing/2014/main" id="{D2D5CDCD-BE40-4881-9F2A-BB666DEC852C}"/>
              </a:ext>
            </a:extLst>
          </p:cNvPr>
          <p:cNvSpPr>
            <a:spLocks noGrp="1"/>
          </p:cNvSpPr>
          <p:nvPr>
            <p:ph type="sldNum" sz="quarter" idx="12"/>
          </p:nvPr>
        </p:nvSpPr>
        <p:spPr/>
        <p:txBody>
          <a:bodyPr/>
          <a:lstStyle/>
          <a:p>
            <a:fld id="{89A23EE5-85E9-4632-AD83-10888C470D4C}" type="slidenum">
              <a:rPr lang="en-CA" smtClean="0"/>
              <a:t>14</a:t>
            </a:fld>
            <a:endParaRPr lang="en-CA" dirty="0"/>
          </a:p>
        </p:txBody>
      </p:sp>
      <p:sp>
        <p:nvSpPr>
          <p:cNvPr id="10" name="Rectangle 9">
            <a:extLst>
              <a:ext uri="{FF2B5EF4-FFF2-40B4-BE49-F238E27FC236}">
                <a16:creationId xmlns:a16="http://schemas.microsoft.com/office/drawing/2014/main" id="{328ACD87-F4F5-4734-B6B9-4695BEEA6E2F}"/>
              </a:ext>
            </a:extLst>
          </p:cNvPr>
          <p:cNvSpPr/>
          <p:nvPr/>
        </p:nvSpPr>
        <p:spPr>
          <a:xfrm>
            <a:off x="261257" y="133175"/>
            <a:ext cx="11669486" cy="6230945"/>
          </a:xfrm>
          <a:prstGeom prst="rect">
            <a:avLst/>
          </a:prstGeom>
          <a:noFill/>
          <a:ln>
            <a:solidFill>
              <a:srgbClr val="398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A548982C-0BD3-4288-B0D7-E011CB89D552}"/>
              </a:ext>
            </a:extLst>
          </p:cNvPr>
          <p:cNvSpPr/>
          <p:nvPr/>
        </p:nvSpPr>
        <p:spPr>
          <a:xfrm>
            <a:off x="420261" y="1038258"/>
            <a:ext cx="7236215" cy="45719"/>
          </a:xfrm>
          <a:prstGeom prst="rect">
            <a:avLst/>
          </a:prstGeom>
          <a:solidFill>
            <a:srgbClr val="F8C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itle 1">
            <a:extLst>
              <a:ext uri="{FF2B5EF4-FFF2-40B4-BE49-F238E27FC236}">
                <a16:creationId xmlns:a16="http://schemas.microsoft.com/office/drawing/2014/main" id="{304A4D00-0017-4AA9-85D0-D8E4A3459FF5}"/>
              </a:ext>
            </a:extLst>
          </p:cNvPr>
          <p:cNvSpPr>
            <a:spLocks noGrp="1"/>
          </p:cNvSpPr>
          <p:nvPr>
            <p:ph type="title"/>
          </p:nvPr>
        </p:nvSpPr>
        <p:spPr>
          <a:xfrm>
            <a:off x="7104183" y="1624819"/>
            <a:ext cx="4768949" cy="1146516"/>
          </a:xfrm>
        </p:spPr>
        <p:txBody>
          <a:bodyPr>
            <a:normAutofit/>
          </a:bodyPr>
          <a:lstStyle/>
          <a:p>
            <a:r>
              <a:rPr lang="en-US" sz="4400" dirty="0">
                <a:solidFill>
                  <a:schemeClr val="bg1"/>
                </a:solidFill>
              </a:rPr>
              <a:t>3 Key Components:</a:t>
            </a:r>
            <a:endParaRPr lang="en-CA" sz="4400" dirty="0">
              <a:solidFill>
                <a:schemeClr val="bg1"/>
              </a:solidFill>
            </a:endParaRPr>
          </a:p>
        </p:txBody>
      </p:sp>
      <p:sp>
        <p:nvSpPr>
          <p:cNvPr id="14" name="Text Placeholder 2">
            <a:extLst>
              <a:ext uri="{FF2B5EF4-FFF2-40B4-BE49-F238E27FC236}">
                <a16:creationId xmlns:a16="http://schemas.microsoft.com/office/drawing/2014/main" id="{1CF05BC4-6A52-4AAF-A69E-E6DD5D8E8775}"/>
              </a:ext>
            </a:extLst>
          </p:cNvPr>
          <p:cNvSpPr txBox="1">
            <a:spLocks/>
          </p:cNvSpPr>
          <p:nvPr/>
        </p:nvSpPr>
        <p:spPr>
          <a:xfrm>
            <a:off x="7743776" y="3724471"/>
            <a:ext cx="3489276" cy="19870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3200" dirty="0">
                <a:solidFill>
                  <a:schemeClr val="bg1"/>
                </a:solidFill>
              </a:rPr>
              <a:t>ACTING</a:t>
            </a:r>
          </a:p>
          <a:p>
            <a:pPr marL="457200" indent="-457200"/>
            <a:r>
              <a:rPr lang="en-US" sz="3200" dirty="0">
                <a:solidFill>
                  <a:schemeClr val="bg1"/>
                </a:solidFill>
              </a:rPr>
              <a:t>THINKING</a:t>
            </a:r>
          </a:p>
          <a:p>
            <a:pPr marL="457200" indent="-457200"/>
            <a:r>
              <a:rPr lang="en-US" sz="3200" dirty="0">
                <a:solidFill>
                  <a:schemeClr val="bg1"/>
                </a:solidFill>
              </a:rPr>
              <a:t>FEELING</a:t>
            </a:r>
          </a:p>
        </p:txBody>
      </p:sp>
      <p:sp>
        <p:nvSpPr>
          <p:cNvPr id="15" name="TextBox 14">
            <a:extLst>
              <a:ext uri="{FF2B5EF4-FFF2-40B4-BE49-F238E27FC236}">
                <a16:creationId xmlns:a16="http://schemas.microsoft.com/office/drawing/2014/main" id="{E26598E4-382D-4D10-86A1-AC3A3513A180}"/>
              </a:ext>
            </a:extLst>
          </p:cNvPr>
          <p:cNvSpPr txBox="1"/>
          <p:nvPr/>
        </p:nvSpPr>
        <p:spPr>
          <a:xfrm>
            <a:off x="1519419" y="2736931"/>
            <a:ext cx="4142827" cy="1015663"/>
          </a:xfrm>
          <a:prstGeom prst="rect">
            <a:avLst/>
          </a:prstGeom>
          <a:noFill/>
        </p:spPr>
        <p:txBody>
          <a:bodyPr wrap="square">
            <a:spAutoFit/>
          </a:bodyPr>
          <a:lstStyle/>
          <a:p>
            <a:r>
              <a:rPr lang="en-US" sz="6000" dirty="0">
                <a:latin typeface="+mj-lt"/>
              </a:rPr>
              <a:t>Adaptability</a:t>
            </a:r>
            <a:endParaRPr lang="en-CA" sz="6000" dirty="0">
              <a:latin typeface="+mj-lt"/>
            </a:endParaRPr>
          </a:p>
        </p:txBody>
      </p:sp>
    </p:spTree>
    <p:extLst>
      <p:ext uri="{BB962C8B-B14F-4D97-AF65-F5344CB8AC3E}">
        <p14:creationId xmlns:p14="http://schemas.microsoft.com/office/powerpoint/2010/main" val="299206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6C11415-F635-409E-B154-EB6804FD515C}"/>
              </a:ext>
            </a:extLst>
          </p:cNvPr>
          <p:cNvSpPr/>
          <p:nvPr/>
        </p:nvSpPr>
        <p:spPr>
          <a:xfrm>
            <a:off x="6845120" y="133175"/>
            <a:ext cx="5085623" cy="6223175"/>
          </a:xfrm>
          <a:prstGeom prst="rect">
            <a:avLst/>
          </a:prstGeom>
          <a:gradFill>
            <a:gsLst>
              <a:gs pos="0">
                <a:srgbClr val="398E96"/>
              </a:gs>
              <a:gs pos="74000">
                <a:srgbClr val="9FC9CD"/>
              </a:gs>
              <a:gs pos="83000">
                <a:srgbClr val="9FC9CD"/>
              </a:gs>
              <a:gs pos="100000">
                <a:srgbClr val="9FC9C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Footer Placeholder 5">
            <a:extLst>
              <a:ext uri="{FF2B5EF4-FFF2-40B4-BE49-F238E27FC236}">
                <a16:creationId xmlns:a16="http://schemas.microsoft.com/office/drawing/2014/main" id="{1F39D5D4-570E-426F-A293-BDEA58842D85}"/>
              </a:ext>
            </a:extLst>
          </p:cNvPr>
          <p:cNvSpPr>
            <a:spLocks noGrp="1"/>
          </p:cNvSpPr>
          <p:nvPr>
            <p:ph type="ftr" sz="quarter" idx="11"/>
          </p:nvPr>
        </p:nvSpPr>
        <p:spPr>
          <a:xfrm>
            <a:off x="261257" y="6356350"/>
            <a:ext cx="11669486" cy="429461"/>
          </a:xfrm>
          <a:ln w="12700">
            <a:solidFill>
              <a:srgbClr val="398E96"/>
            </a:solidFill>
          </a:ln>
        </p:spPr>
        <p:txBody>
          <a:bodyPr/>
          <a:lstStyle/>
          <a:p>
            <a:pPr algn="l"/>
            <a:r>
              <a:rPr lang="en-CA" sz="1400" dirty="0">
                <a:latin typeface="Futura"/>
              </a:rPr>
              <a:t>Together | Counselling + Educational Guidance</a:t>
            </a:r>
          </a:p>
        </p:txBody>
      </p:sp>
      <p:sp>
        <p:nvSpPr>
          <p:cNvPr id="7" name="Slide Number Placeholder 6">
            <a:extLst>
              <a:ext uri="{FF2B5EF4-FFF2-40B4-BE49-F238E27FC236}">
                <a16:creationId xmlns:a16="http://schemas.microsoft.com/office/drawing/2014/main" id="{D2D5CDCD-BE40-4881-9F2A-BB666DEC852C}"/>
              </a:ext>
            </a:extLst>
          </p:cNvPr>
          <p:cNvSpPr>
            <a:spLocks noGrp="1"/>
          </p:cNvSpPr>
          <p:nvPr>
            <p:ph type="sldNum" sz="quarter" idx="12"/>
          </p:nvPr>
        </p:nvSpPr>
        <p:spPr/>
        <p:txBody>
          <a:bodyPr/>
          <a:lstStyle/>
          <a:p>
            <a:fld id="{89A23EE5-85E9-4632-AD83-10888C470D4C}" type="slidenum">
              <a:rPr lang="en-CA" smtClean="0"/>
              <a:t>15</a:t>
            </a:fld>
            <a:endParaRPr lang="en-CA" dirty="0"/>
          </a:p>
        </p:txBody>
      </p:sp>
      <p:sp>
        <p:nvSpPr>
          <p:cNvPr id="10" name="Rectangle 9">
            <a:extLst>
              <a:ext uri="{FF2B5EF4-FFF2-40B4-BE49-F238E27FC236}">
                <a16:creationId xmlns:a16="http://schemas.microsoft.com/office/drawing/2014/main" id="{328ACD87-F4F5-4734-B6B9-4695BEEA6E2F}"/>
              </a:ext>
            </a:extLst>
          </p:cNvPr>
          <p:cNvSpPr/>
          <p:nvPr/>
        </p:nvSpPr>
        <p:spPr>
          <a:xfrm>
            <a:off x="261257" y="133175"/>
            <a:ext cx="11669486" cy="6230945"/>
          </a:xfrm>
          <a:prstGeom prst="rect">
            <a:avLst/>
          </a:prstGeom>
          <a:noFill/>
          <a:ln>
            <a:solidFill>
              <a:srgbClr val="398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A548982C-0BD3-4288-B0D7-E011CB89D552}"/>
              </a:ext>
            </a:extLst>
          </p:cNvPr>
          <p:cNvSpPr/>
          <p:nvPr/>
        </p:nvSpPr>
        <p:spPr>
          <a:xfrm>
            <a:off x="420261" y="1038258"/>
            <a:ext cx="7236215" cy="45719"/>
          </a:xfrm>
          <a:prstGeom prst="rect">
            <a:avLst/>
          </a:prstGeom>
          <a:solidFill>
            <a:srgbClr val="F8C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itle 1">
            <a:extLst>
              <a:ext uri="{FF2B5EF4-FFF2-40B4-BE49-F238E27FC236}">
                <a16:creationId xmlns:a16="http://schemas.microsoft.com/office/drawing/2014/main" id="{940F2226-36EE-4968-99DE-E34865CF7626}"/>
              </a:ext>
            </a:extLst>
          </p:cNvPr>
          <p:cNvSpPr txBox="1">
            <a:spLocks/>
          </p:cNvSpPr>
          <p:nvPr/>
        </p:nvSpPr>
        <p:spPr>
          <a:xfrm>
            <a:off x="533400" y="1305357"/>
            <a:ext cx="6132443" cy="104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Resilience + Adaptability	</a:t>
            </a:r>
            <a:endParaRPr lang="en-CA" dirty="0"/>
          </a:p>
        </p:txBody>
      </p:sp>
      <p:sp>
        <p:nvSpPr>
          <p:cNvPr id="16" name="Content Placeholder 2">
            <a:extLst>
              <a:ext uri="{FF2B5EF4-FFF2-40B4-BE49-F238E27FC236}">
                <a16:creationId xmlns:a16="http://schemas.microsoft.com/office/drawing/2014/main" id="{A28604E0-10FC-4518-9C2B-47F5BA6C534D}"/>
              </a:ext>
            </a:extLst>
          </p:cNvPr>
          <p:cNvSpPr>
            <a:spLocks noGrp="1"/>
          </p:cNvSpPr>
          <p:nvPr>
            <p:ph idx="1"/>
          </p:nvPr>
        </p:nvSpPr>
        <p:spPr>
          <a:xfrm>
            <a:off x="7086600" y="1168910"/>
            <a:ext cx="4572000" cy="4942329"/>
          </a:xfrm>
        </p:spPr>
        <p:txBody>
          <a:bodyPr>
            <a:normAutofit/>
          </a:bodyPr>
          <a:lstStyle/>
          <a:p>
            <a:r>
              <a:rPr lang="en-US" dirty="0">
                <a:solidFill>
                  <a:schemeClr val="bg1"/>
                </a:solidFill>
              </a:rPr>
              <a:t>Resilience is not everything – bouncing back is important but it’s also important to learn how to adjust.</a:t>
            </a:r>
          </a:p>
          <a:p>
            <a:r>
              <a:rPr lang="en-US" dirty="0">
                <a:solidFill>
                  <a:schemeClr val="bg1"/>
                </a:solidFill>
              </a:rPr>
              <a:t>Help your students recognize when a novel situation arises how they can tap into their past experiences to adjust to this new situation.</a:t>
            </a:r>
            <a:endParaRPr lang="en-CA" dirty="0">
              <a:solidFill>
                <a:schemeClr val="bg1"/>
              </a:solidFill>
            </a:endParaRPr>
          </a:p>
        </p:txBody>
      </p:sp>
    </p:spTree>
    <p:extLst>
      <p:ext uri="{BB962C8B-B14F-4D97-AF65-F5344CB8AC3E}">
        <p14:creationId xmlns:p14="http://schemas.microsoft.com/office/powerpoint/2010/main" val="2816347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6C11415-F635-409E-B154-EB6804FD515C}"/>
              </a:ext>
            </a:extLst>
          </p:cNvPr>
          <p:cNvSpPr/>
          <p:nvPr/>
        </p:nvSpPr>
        <p:spPr>
          <a:xfrm>
            <a:off x="6845120" y="133175"/>
            <a:ext cx="5085623" cy="6223175"/>
          </a:xfrm>
          <a:prstGeom prst="rect">
            <a:avLst/>
          </a:prstGeom>
          <a:gradFill>
            <a:gsLst>
              <a:gs pos="0">
                <a:srgbClr val="398E96"/>
              </a:gs>
              <a:gs pos="74000">
                <a:srgbClr val="9FC9CD"/>
              </a:gs>
              <a:gs pos="83000">
                <a:srgbClr val="9FC9CD"/>
              </a:gs>
              <a:gs pos="100000">
                <a:srgbClr val="9FC9C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Footer Placeholder 5">
            <a:extLst>
              <a:ext uri="{FF2B5EF4-FFF2-40B4-BE49-F238E27FC236}">
                <a16:creationId xmlns:a16="http://schemas.microsoft.com/office/drawing/2014/main" id="{1F39D5D4-570E-426F-A293-BDEA58842D85}"/>
              </a:ext>
            </a:extLst>
          </p:cNvPr>
          <p:cNvSpPr>
            <a:spLocks noGrp="1"/>
          </p:cNvSpPr>
          <p:nvPr>
            <p:ph type="ftr" sz="quarter" idx="11"/>
          </p:nvPr>
        </p:nvSpPr>
        <p:spPr>
          <a:xfrm>
            <a:off x="261257" y="6356350"/>
            <a:ext cx="11669486" cy="429461"/>
          </a:xfrm>
          <a:ln w="12700">
            <a:solidFill>
              <a:srgbClr val="398E96"/>
            </a:solidFill>
          </a:ln>
        </p:spPr>
        <p:txBody>
          <a:bodyPr/>
          <a:lstStyle/>
          <a:p>
            <a:pPr algn="l"/>
            <a:r>
              <a:rPr lang="en-CA" sz="1400" dirty="0">
                <a:latin typeface="Futura"/>
              </a:rPr>
              <a:t>Together | Counselling + Educational Guidance</a:t>
            </a:r>
          </a:p>
        </p:txBody>
      </p:sp>
      <p:sp>
        <p:nvSpPr>
          <p:cNvPr id="7" name="Slide Number Placeholder 6">
            <a:extLst>
              <a:ext uri="{FF2B5EF4-FFF2-40B4-BE49-F238E27FC236}">
                <a16:creationId xmlns:a16="http://schemas.microsoft.com/office/drawing/2014/main" id="{D2D5CDCD-BE40-4881-9F2A-BB666DEC852C}"/>
              </a:ext>
            </a:extLst>
          </p:cNvPr>
          <p:cNvSpPr>
            <a:spLocks noGrp="1"/>
          </p:cNvSpPr>
          <p:nvPr>
            <p:ph type="sldNum" sz="quarter" idx="12"/>
          </p:nvPr>
        </p:nvSpPr>
        <p:spPr/>
        <p:txBody>
          <a:bodyPr/>
          <a:lstStyle/>
          <a:p>
            <a:fld id="{89A23EE5-85E9-4632-AD83-10888C470D4C}" type="slidenum">
              <a:rPr lang="en-CA" smtClean="0"/>
              <a:t>16</a:t>
            </a:fld>
            <a:endParaRPr lang="en-CA" dirty="0"/>
          </a:p>
        </p:txBody>
      </p:sp>
      <p:sp>
        <p:nvSpPr>
          <p:cNvPr id="10" name="Rectangle 9">
            <a:extLst>
              <a:ext uri="{FF2B5EF4-FFF2-40B4-BE49-F238E27FC236}">
                <a16:creationId xmlns:a16="http://schemas.microsoft.com/office/drawing/2014/main" id="{328ACD87-F4F5-4734-B6B9-4695BEEA6E2F}"/>
              </a:ext>
            </a:extLst>
          </p:cNvPr>
          <p:cNvSpPr/>
          <p:nvPr/>
        </p:nvSpPr>
        <p:spPr>
          <a:xfrm>
            <a:off x="261257" y="133175"/>
            <a:ext cx="11669486" cy="6230945"/>
          </a:xfrm>
          <a:prstGeom prst="rect">
            <a:avLst/>
          </a:prstGeom>
          <a:noFill/>
          <a:ln>
            <a:solidFill>
              <a:srgbClr val="398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A548982C-0BD3-4288-B0D7-E011CB89D552}"/>
              </a:ext>
            </a:extLst>
          </p:cNvPr>
          <p:cNvSpPr/>
          <p:nvPr/>
        </p:nvSpPr>
        <p:spPr>
          <a:xfrm>
            <a:off x="420261" y="1038258"/>
            <a:ext cx="7236215" cy="45719"/>
          </a:xfrm>
          <a:prstGeom prst="rect">
            <a:avLst/>
          </a:prstGeom>
          <a:solidFill>
            <a:srgbClr val="F8C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AE4E3DE0-7ADB-4B7C-BDCE-A267AA967C84}"/>
              </a:ext>
            </a:extLst>
          </p:cNvPr>
          <p:cNvSpPr txBox="1"/>
          <p:nvPr/>
        </p:nvSpPr>
        <p:spPr>
          <a:xfrm>
            <a:off x="391070" y="1304453"/>
            <a:ext cx="11399538" cy="830997"/>
          </a:xfrm>
          <a:prstGeom prst="rect">
            <a:avLst/>
          </a:prstGeom>
          <a:noFill/>
        </p:spPr>
        <p:txBody>
          <a:bodyPr wrap="square" rtlCol="0">
            <a:spAutoFit/>
          </a:bodyPr>
          <a:lstStyle/>
          <a:p>
            <a:r>
              <a:rPr lang="en-CA" sz="4800" dirty="0">
                <a:latin typeface="Futura"/>
              </a:rPr>
              <a:t>Getting help:</a:t>
            </a:r>
          </a:p>
        </p:txBody>
      </p:sp>
      <p:pic>
        <p:nvPicPr>
          <p:cNvPr id="12" name="Picture 3" descr="Eyes on a candy">
            <a:extLst>
              <a:ext uri="{FF2B5EF4-FFF2-40B4-BE49-F238E27FC236}">
                <a16:creationId xmlns:a16="http://schemas.microsoft.com/office/drawing/2014/main" id="{696CEE6D-4135-4D09-B7B6-73655EDC489F}"/>
              </a:ext>
            </a:extLst>
          </p:cNvPr>
          <p:cNvPicPr>
            <a:picLocks noChangeAspect="1"/>
          </p:cNvPicPr>
          <p:nvPr/>
        </p:nvPicPr>
        <p:blipFill>
          <a:blip r:embed="rId3" cstate="hqprint">
            <a:extLst>
              <a:ext uri="{28A0092B-C50C-407E-A947-70E740481C1C}">
                <a14:useLocalDpi xmlns:a14="http://schemas.microsoft.com/office/drawing/2010/main" val="0"/>
              </a:ext>
            </a:extLst>
          </a:blip>
          <a:srcRect t="7859" b="7859"/>
          <a:stretch/>
        </p:blipFill>
        <p:spPr>
          <a:xfrm>
            <a:off x="537922" y="2615248"/>
            <a:ext cx="5695453" cy="3204494"/>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65CD883A-2610-424A-A25D-7577AC0D5C1B}"/>
              </a:ext>
            </a:extLst>
          </p:cNvPr>
          <p:cNvSpPr txBox="1"/>
          <p:nvPr/>
        </p:nvSpPr>
        <p:spPr>
          <a:xfrm flipH="1">
            <a:off x="7156174" y="1742661"/>
            <a:ext cx="4497903" cy="3469329"/>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chemeClr val="bg1"/>
                </a:solidFill>
              </a:rPr>
              <a:t>School counsellors</a:t>
            </a:r>
          </a:p>
          <a:p>
            <a:pPr marL="571500" indent="-571500">
              <a:buFont typeface="Arial" panose="020B0604020202020204" pitchFamily="34" charset="0"/>
              <a:buChar char="•"/>
            </a:pPr>
            <a:r>
              <a:rPr lang="en-US" sz="3600" dirty="0">
                <a:solidFill>
                  <a:schemeClr val="bg1"/>
                </a:solidFill>
              </a:rPr>
              <a:t>Community agencies</a:t>
            </a:r>
          </a:p>
          <a:p>
            <a:pPr marL="571500" indent="-571500">
              <a:buFont typeface="Arial" panose="020B0604020202020204" pitchFamily="34" charset="0"/>
              <a:buChar char="•"/>
            </a:pPr>
            <a:r>
              <a:rPr lang="en-US" sz="3600" dirty="0">
                <a:solidFill>
                  <a:schemeClr val="bg1"/>
                </a:solidFill>
              </a:rPr>
              <a:t>Private therapists</a:t>
            </a:r>
          </a:p>
          <a:p>
            <a:pPr marL="571500" indent="-571500">
              <a:buFont typeface="Arial" panose="020B0604020202020204" pitchFamily="34" charset="0"/>
              <a:buChar char="•"/>
            </a:pPr>
            <a:r>
              <a:rPr lang="en-US" sz="3600" dirty="0">
                <a:solidFill>
                  <a:schemeClr val="bg1"/>
                </a:solidFill>
              </a:rPr>
              <a:t>Family Doctors</a:t>
            </a:r>
          </a:p>
          <a:p>
            <a:pPr marL="571500" indent="-571500">
              <a:buFont typeface="Arial" panose="020B0604020202020204" pitchFamily="34" charset="0"/>
              <a:buChar char="•"/>
            </a:pPr>
            <a:r>
              <a:rPr lang="en-US" sz="3600" dirty="0">
                <a:solidFill>
                  <a:schemeClr val="bg1"/>
                </a:solidFill>
              </a:rPr>
              <a:t>Online sources</a:t>
            </a:r>
            <a:endParaRPr lang="en-CA" sz="3600" dirty="0">
              <a:solidFill>
                <a:schemeClr val="bg1"/>
              </a:solidFill>
            </a:endParaRPr>
          </a:p>
        </p:txBody>
      </p:sp>
    </p:spTree>
    <p:extLst>
      <p:ext uri="{BB962C8B-B14F-4D97-AF65-F5344CB8AC3E}">
        <p14:creationId xmlns:p14="http://schemas.microsoft.com/office/powerpoint/2010/main" val="3753887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DAB312D-E9F6-4BF0-97C5-5E0EC5364F1E}"/>
              </a:ext>
            </a:extLst>
          </p:cNvPr>
          <p:cNvSpPr txBox="1"/>
          <p:nvPr/>
        </p:nvSpPr>
        <p:spPr>
          <a:xfrm>
            <a:off x="4617587" y="1364263"/>
            <a:ext cx="6588801" cy="2123658"/>
          </a:xfrm>
          <a:prstGeom prst="rect">
            <a:avLst/>
          </a:prstGeom>
          <a:noFill/>
        </p:spPr>
        <p:txBody>
          <a:bodyPr wrap="square" rtlCol="0">
            <a:spAutoFit/>
          </a:bodyPr>
          <a:lstStyle/>
          <a:p>
            <a:pPr algn="ctr"/>
            <a:r>
              <a:rPr lang="en-CA" sz="6600" dirty="0">
                <a:latin typeface="Futura"/>
              </a:rPr>
              <a:t>Post-Secondary Planning</a:t>
            </a:r>
          </a:p>
        </p:txBody>
      </p:sp>
      <p:sp>
        <p:nvSpPr>
          <p:cNvPr id="2" name="Rectangle 1">
            <a:extLst>
              <a:ext uri="{FF2B5EF4-FFF2-40B4-BE49-F238E27FC236}">
                <a16:creationId xmlns:a16="http://schemas.microsoft.com/office/drawing/2014/main" id="{4C83834D-9622-4451-9553-19CE79972A10}"/>
              </a:ext>
            </a:extLst>
          </p:cNvPr>
          <p:cNvSpPr/>
          <p:nvPr/>
        </p:nvSpPr>
        <p:spPr>
          <a:xfrm>
            <a:off x="261257" y="220006"/>
            <a:ext cx="11669486" cy="5999819"/>
          </a:xfrm>
          <a:prstGeom prst="rect">
            <a:avLst/>
          </a:prstGeom>
          <a:noFill/>
          <a:ln>
            <a:solidFill>
              <a:srgbClr val="398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Picture 2">
            <a:extLst>
              <a:ext uri="{FF2B5EF4-FFF2-40B4-BE49-F238E27FC236}">
                <a16:creationId xmlns:a16="http://schemas.microsoft.com/office/drawing/2014/main" id="{B80542CA-900A-43BC-A14D-CC33F9893793}"/>
              </a:ext>
            </a:extLst>
          </p:cNvPr>
          <p:cNvPicPr>
            <a:picLocks noChangeAspect="1"/>
          </p:cNvPicPr>
          <p:nvPr/>
        </p:nvPicPr>
        <p:blipFill rotWithShape="1">
          <a:blip r:embed="rId3"/>
          <a:srcRect l="14838" r="40170" b="-1"/>
          <a:stretch/>
        </p:blipFill>
        <p:spPr>
          <a:xfrm>
            <a:off x="261257" y="220006"/>
            <a:ext cx="4080400" cy="6008434"/>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3523449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532EEE-3833-4CA0-A7CF-72EA0450D0D5}"/>
              </a:ext>
            </a:extLst>
          </p:cNvPr>
          <p:cNvSpPr txBox="1"/>
          <p:nvPr/>
        </p:nvSpPr>
        <p:spPr>
          <a:xfrm>
            <a:off x="1812657" y="932407"/>
            <a:ext cx="9026141" cy="830997"/>
          </a:xfrm>
          <a:prstGeom prst="rect">
            <a:avLst/>
          </a:prstGeom>
          <a:noFill/>
        </p:spPr>
        <p:txBody>
          <a:bodyPr wrap="square" rtlCol="0">
            <a:spAutoFit/>
          </a:bodyPr>
          <a:lstStyle/>
          <a:p>
            <a:r>
              <a:rPr lang="en-CA" sz="4800" dirty="0">
                <a:latin typeface="Futura"/>
              </a:rPr>
              <a:t>Ways to Support Your Student</a:t>
            </a:r>
          </a:p>
        </p:txBody>
      </p:sp>
      <p:sp>
        <p:nvSpPr>
          <p:cNvPr id="6" name="Footer Placeholder 5">
            <a:extLst>
              <a:ext uri="{FF2B5EF4-FFF2-40B4-BE49-F238E27FC236}">
                <a16:creationId xmlns:a16="http://schemas.microsoft.com/office/drawing/2014/main" id="{1F39D5D4-570E-426F-A293-BDEA58842D85}"/>
              </a:ext>
            </a:extLst>
          </p:cNvPr>
          <p:cNvSpPr>
            <a:spLocks noGrp="1"/>
          </p:cNvSpPr>
          <p:nvPr>
            <p:ph type="ftr" sz="quarter" idx="11"/>
          </p:nvPr>
        </p:nvSpPr>
        <p:spPr>
          <a:xfrm>
            <a:off x="261257" y="6356350"/>
            <a:ext cx="11669486" cy="429461"/>
          </a:xfrm>
          <a:ln w="12700">
            <a:solidFill>
              <a:srgbClr val="398E96"/>
            </a:solidFill>
          </a:ln>
        </p:spPr>
        <p:txBody>
          <a:bodyPr/>
          <a:lstStyle/>
          <a:p>
            <a:pPr algn="l"/>
            <a:r>
              <a:rPr lang="en-CA" sz="1400" dirty="0">
                <a:solidFill>
                  <a:schemeClr val="bg1">
                    <a:lumMod val="65000"/>
                  </a:schemeClr>
                </a:solidFill>
                <a:latin typeface="Futura"/>
              </a:rPr>
              <a:t>Together | Counselling + Educational Guidance</a:t>
            </a:r>
          </a:p>
        </p:txBody>
      </p:sp>
      <p:sp>
        <p:nvSpPr>
          <p:cNvPr id="12" name="TextBox 11">
            <a:extLst>
              <a:ext uri="{FF2B5EF4-FFF2-40B4-BE49-F238E27FC236}">
                <a16:creationId xmlns:a16="http://schemas.microsoft.com/office/drawing/2014/main" id="{EC961935-1095-406B-B8A9-8D863AC871C9}"/>
              </a:ext>
            </a:extLst>
          </p:cNvPr>
          <p:cNvSpPr txBox="1"/>
          <p:nvPr/>
        </p:nvSpPr>
        <p:spPr>
          <a:xfrm>
            <a:off x="350815" y="3276673"/>
            <a:ext cx="2381545" cy="830997"/>
          </a:xfrm>
          <a:prstGeom prst="rect">
            <a:avLst/>
          </a:prstGeom>
          <a:noFill/>
          <a:ln>
            <a:solidFill>
              <a:schemeClr val="bg2">
                <a:lumMod val="50000"/>
              </a:schemeClr>
            </a:solidFill>
          </a:ln>
        </p:spPr>
        <p:txBody>
          <a:bodyPr wrap="square" rtlCol="0">
            <a:spAutoFit/>
          </a:bodyPr>
          <a:lstStyle/>
          <a:p>
            <a:pPr algn="ctr"/>
            <a:r>
              <a:rPr lang="en-CA" sz="2400" dirty="0">
                <a:latin typeface="Futura"/>
              </a:rPr>
              <a:t>Understanding the process</a:t>
            </a:r>
          </a:p>
        </p:txBody>
      </p:sp>
      <p:sp>
        <p:nvSpPr>
          <p:cNvPr id="27" name="TextBox 26">
            <a:extLst>
              <a:ext uri="{FF2B5EF4-FFF2-40B4-BE49-F238E27FC236}">
                <a16:creationId xmlns:a16="http://schemas.microsoft.com/office/drawing/2014/main" id="{52D22F17-BED6-4E17-BDB0-F7A67775F41D}"/>
              </a:ext>
            </a:extLst>
          </p:cNvPr>
          <p:cNvSpPr txBox="1"/>
          <p:nvPr/>
        </p:nvSpPr>
        <p:spPr>
          <a:xfrm>
            <a:off x="3459800" y="3276672"/>
            <a:ext cx="2135132" cy="830997"/>
          </a:xfrm>
          <a:prstGeom prst="rect">
            <a:avLst/>
          </a:prstGeom>
          <a:noFill/>
          <a:ln>
            <a:solidFill>
              <a:schemeClr val="bg2">
                <a:lumMod val="50000"/>
              </a:schemeClr>
            </a:solidFill>
          </a:ln>
        </p:spPr>
        <p:txBody>
          <a:bodyPr wrap="square" rtlCol="0">
            <a:spAutoFit/>
          </a:bodyPr>
          <a:lstStyle/>
          <a:p>
            <a:pPr algn="ctr"/>
            <a:r>
              <a:rPr lang="en-CA" sz="2400" dirty="0">
                <a:latin typeface="Futura"/>
              </a:rPr>
              <a:t>Overview of key dates</a:t>
            </a:r>
          </a:p>
        </p:txBody>
      </p:sp>
      <p:sp>
        <p:nvSpPr>
          <p:cNvPr id="29" name="TextBox 28">
            <a:extLst>
              <a:ext uri="{FF2B5EF4-FFF2-40B4-BE49-F238E27FC236}">
                <a16:creationId xmlns:a16="http://schemas.microsoft.com/office/drawing/2014/main" id="{DED2EB05-161C-4F2A-B450-6978337FBC72}"/>
              </a:ext>
            </a:extLst>
          </p:cNvPr>
          <p:cNvSpPr txBox="1"/>
          <p:nvPr/>
        </p:nvSpPr>
        <p:spPr>
          <a:xfrm>
            <a:off x="6568783" y="3276672"/>
            <a:ext cx="2312749" cy="461665"/>
          </a:xfrm>
          <a:prstGeom prst="rect">
            <a:avLst/>
          </a:prstGeom>
          <a:noFill/>
          <a:ln>
            <a:solidFill>
              <a:schemeClr val="bg2">
                <a:lumMod val="50000"/>
              </a:schemeClr>
            </a:solidFill>
          </a:ln>
        </p:spPr>
        <p:txBody>
          <a:bodyPr wrap="square" rtlCol="0">
            <a:spAutoFit/>
          </a:bodyPr>
          <a:lstStyle/>
          <a:p>
            <a:pPr algn="ctr"/>
            <a:r>
              <a:rPr lang="en-CA" sz="2400" dirty="0">
                <a:latin typeface="Futura"/>
              </a:rPr>
              <a:t>Current trends</a:t>
            </a:r>
          </a:p>
        </p:txBody>
      </p:sp>
      <p:sp>
        <p:nvSpPr>
          <p:cNvPr id="31" name="TextBox 30">
            <a:extLst>
              <a:ext uri="{FF2B5EF4-FFF2-40B4-BE49-F238E27FC236}">
                <a16:creationId xmlns:a16="http://schemas.microsoft.com/office/drawing/2014/main" id="{4ED86C24-56FF-4F35-9929-10A4D301A93D}"/>
              </a:ext>
            </a:extLst>
          </p:cNvPr>
          <p:cNvSpPr txBox="1"/>
          <p:nvPr/>
        </p:nvSpPr>
        <p:spPr>
          <a:xfrm>
            <a:off x="9665162" y="3275047"/>
            <a:ext cx="2135132" cy="1569660"/>
          </a:xfrm>
          <a:prstGeom prst="rect">
            <a:avLst/>
          </a:prstGeom>
          <a:noFill/>
          <a:ln>
            <a:solidFill>
              <a:schemeClr val="bg2">
                <a:lumMod val="50000"/>
              </a:schemeClr>
            </a:solidFill>
          </a:ln>
        </p:spPr>
        <p:txBody>
          <a:bodyPr wrap="square" rtlCol="0">
            <a:spAutoFit/>
          </a:bodyPr>
          <a:lstStyle/>
          <a:p>
            <a:pPr algn="ctr"/>
            <a:r>
              <a:rPr lang="en-CA" sz="2400" dirty="0">
                <a:latin typeface="Futura"/>
              </a:rPr>
              <a:t>Help them be prepared for what’s ahead</a:t>
            </a:r>
          </a:p>
        </p:txBody>
      </p:sp>
      <p:sp>
        <p:nvSpPr>
          <p:cNvPr id="32" name="TextBox 31">
            <a:extLst>
              <a:ext uri="{FF2B5EF4-FFF2-40B4-BE49-F238E27FC236}">
                <a16:creationId xmlns:a16="http://schemas.microsoft.com/office/drawing/2014/main" id="{EF9AD104-93E5-4FAB-A0CA-6D205B979B4B}"/>
              </a:ext>
            </a:extLst>
          </p:cNvPr>
          <p:cNvSpPr txBox="1"/>
          <p:nvPr/>
        </p:nvSpPr>
        <p:spPr>
          <a:xfrm>
            <a:off x="2862810" y="2074718"/>
            <a:ext cx="122670" cy="2862322"/>
          </a:xfrm>
          <a:prstGeom prst="rect">
            <a:avLst/>
          </a:prstGeom>
          <a:noFill/>
        </p:spPr>
        <p:txBody>
          <a:bodyPr wrap="square" rtlCol="0">
            <a:spAutoFit/>
          </a:bodyPr>
          <a:lstStyle/>
          <a:p>
            <a:r>
              <a:rPr lang="en-CA" dirty="0">
                <a:solidFill>
                  <a:srgbClr val="F8CA90"/>
                </a:solidFill>
              </a:rPr>
              <a:t>|</a:t>
            </a:r>
          </a:p>
          <a:p>
            <a:r>
              <a:rPr lang="en-CA" dirty="0">
                <a:solidFill>
                  <a:srgbClr val="F8CA90"/>
                </a:solidFill>
              </a:rPr>
              <a:t>|</a:t>
            </a:r>
          </a:p>
          <a:p>
            <a:r>
              <a:rPr lang="en-CA" dirty="0">
                <a:solidFill>
                  <a:srgbClr val="F8CA90"/>
                </a:solidFill>
              </a:rPr>
              <a:t>|</a:t>
            </a:r>
          </a:p>
          <a:p>
            <a:r>
              <a:rPr lang="en-CA" dirty="0">
                <a:solidFill>
                  <a:srgbClr val="F8CA90"/>
                </a:solidFill>
              </a:rPr>
              <a:t>|</a:t>
            </a:r>
          </a:p>
          <a:p>
            <a:r>
              <a:rPr lang="en-CA" dirty="0">
                <a:solidFill>
                  <a:srgbClr val="F8CA90"/>
                </a:solidFill>
              </a:rPr>
              <a:t>|</a:t>
            </a:r>
          </a:p>
          <a:p>
            <a:r>
              <a:rPr lang="en-CA" dirty="0">
                <a:solidFill>
                  <a:srgbClr val="F8CA90"/>
                </a:solidFill>
              </a:rPr>
              <a:t>|</a:t>
            </a:r>
          </a:p>
          <a:p>
            <a:r>
              <a:rPr lang="en-CA" dirty="0">
                <a:solidFill>
                  <a:srgbClr val="F8CA90"/>
                </a:solidFill>
              </a:rPr>
              <a:t>|</a:t>
            </a:r>
          </a:p>
          <a:p>
            <a:r>
              <a:rPr lang="en-CA" dirty="0">
                <a:solidFill>
                  <a:srgbClr val="F8CA90"/>
                </a:solidFill>
              </a:rPr>
              <a:t>|</a:t>
            </a:r>
          </a:p>
          <a:p>
            <a:r>
              <a:rPr lang="en-CA" dirty="0">
                <a:solidFill>
                  <a:srgbClr val="F8CA90"/>
                </a:solidFill>
              </a:rPr>
              <a:t>|</a:t>
            </a:r>
          </a:p>
          <a:p>
            <a:r>
              <a:rPr lang="en-CA" dirty="0">
                <a:solidFill>
                  <a:srgbClr val="F8CA90"/>
                </a:solidFill>
              </a:rPr>
              <a:t>|</a:t>
            </a:r>
          </a:p>
        </p:txBody>
      </p:sp>
      <p:sp>
        <p:nvSpPr>
          <p:cNvPr id="34" name="TextBox 33">
            <a:extLst>
              <a:ext uri="{FF2B5EF4-FFF2-40B4-BE49-F238E27FC236}">
                <a16:creationId xmlns:a16="http://schemas.microsoft.com/office/drawing/2014/main" id="{4C972F3E-80A2-4554-91F0-54ABC70C02C3}"/>
              </a:ext>
            </a:extLst>
          </p:cNvPr>
          <p:cNvSpPr txBox="1"/>
          <p:nvPr/>
        </p:nvSpPr>
        <p:spPr>
          <a:xfrm>
            <a:off x="6022771" y="2074718"/>
            <a:ext cx="122670" cy="2862322"/>
          </a:xfrm>
          <a:prstGeom prst="rect">
            <a:avLst/>
          </a:prstGeom>
          <a:noFill/>
        </p:spPr>
        <p:txBody>
          <a:bodyPr wrap="square" rtlCol="0">
            <a:spAutoFit/>
          </a:bodyPr>
          <a:lstStyle/>
          <a:p>
            <a:r>
              <a:rPr lang="en-CA" dirty="0">
                <a:solidFill>
                  <a:srgbClr val="F8CA90"/>
                </a:solidFill>
              </a:rPr>
              <a:t>|</a:t>
            </a:r>
          </a:p>
          <a:p>
            <a:r>
              <a:rPr lang="en-CA" dirty="0">
                <a:solidFill>
                  <a:srgbClr val="F8CA90"/>
                </a:solidFill>
              </a:rPr>
              <a:t>|</a:t>
            </a:r>
          </a:p>
          <a:p>
            <a:r>
              <a:rPr lang="en-CA" dirty="0">
                <a:solidFill>
                  <a:srgbClr val="F8CA90"/>
                </a:solidFill>
              </a:rPr>
              <a:t>|</a:t>
            </a:r>
          </a:p>
          <a:p>
            <a:r>
              <a:rPr lang="en-CA" dirty="0">
                <a:solidFill>
                  <a:srgbClr val="F8CA90"/>
                </a:solidFill>
              </a:rPr>
              <a:t>|</a:t>
            </a:r>
          </a:p>
          <a:p>
            <a:r>
              <a:rPr lang="en-CA" dirty="0">
                <a:solidFill>
                  <a:srgbClr val="F8CA90"/>
                </a:solidFill>
              </a:rPr>
              <a:t>|</a:t>
            </a:r>
          </a:p>
          <a:p>
            <a:r>
              <a:rPr lang="en-CA" dirty="0">
                <a:solidFill>
                  <a:srgbClr val="F8CA90"/>
                </a:solidFill>
              </a:rPr>
              <a:t>|</a:t>
            </a:r>
          </a:p>
          <a:p>
            <a:r>
              <a:rPr lang="en-CA" dirty="0">
                <a:solidFill>
                  <a:srgbClr val="F8CA90"/>
                </a:solidFill>
              </a:rPr>
              <a:t>|</a:t>
            </a:r>
          </a:p>
          <a:p>
            <a:r>
              <a:rPr lang="en-CA" dirty="0">
                <a:solidFill>
                  <a:srgbClr val="F8CA90"/>
                </a:solidFill>
              </a:rPr>
              <a:t>|</a:t>
            </a:r>
          </a:p>
          <a:p>
            <a:r>
              <a:rPr lang="en-CA" dirty="0">
                <a:solidFill>
                  <a:srgbClr val="F8CA90"/>
                </a:solidFill>
              </a:rPr>
              <a:t>|</a:t>
            </a:r>
          </a:p>
          <a:p>
            <a:r>
              <a:rPr lang="en-CA" dirty="0">
                <a:solidFill>
                  <a:srgbClr val="F8CA90"/>
                </a:solidFill>
              </a:rPr>
              <a:t>|</a:t>
            </a:r>
          </a:p>
        </p:txBody>
      </p:sp>
      <p:sp>
        <p:nvSpPr>
          <p:cNvPr id="36" name="TextBox 35">
            <a:extLst>
              <a:ext uri="{FF2B5EF4-FFF2-40B4-BE49-F238E27FC236}">
                <a16:creationId xmlns:a16="http://schemas.microsoft.com/office/drawing/2014/main" id="{46D3DB8D-E19E-4F5B-8B00-FA6877609C0B}"/>
              </a:ext>
            </a:extLst>
          </p:cNvPr>
          <p:cNvSpPr txBox="1"/>
          <p:nvPr/>
        </p:nvSpPr>
        <p:spPr>
          <a:xfrm>
            <a:off x="9267855" y="2074718"/>
            <a:ext cx="122670" cy="2862322"/>
          </a:xfrm>
          <a:prstGeom prst="rect">
            <a:avLst/>
          </a:prstGeom>
          <a:noFill/>
        </p:spPr>
        <p:txBody>
          <a:bodyPr wrap="square" rtlCol="0">
            <a:spAutoFit/>
          </a:bodyPr>
          <a:lstStyle/>
          <a:p>
            <a:r>
              <a:rPr lang="en-CA" dirty="0">
                <a:solidFill>
                  <a:srgbClr val="F8CA90"/>
                </a:solidFill>
              </a:rPr>
              <a:t>|</a:t>
            </a:r>
          </a:p>
          <a:p>
            <a:r>
              <a:rPr lang="en-CA" dirty="0">
                <a:solidFill>
                  <a:srgbClr val="F8CA90"/>
                </a:solidFill>
              </a:rPr>
              <a:t>|</a:t>
            </a:r>
          </a:p>
          <a:p>
            <a:r>
              <a:rPr lang="en-CA" dirty="0">
                <a:solidFill>
                  <a:srgbClr val="F8CA90"/>
                </a:solidFill>
              </a:rPr>
              <a:t>|</a:t>
            </a:r>
          </a:p>
          <a:p>
            <a:r>
              <a:rPr lang="en-CA" dirty="0">
                <a:solidFill>
                  <a:srgbClr val="F8CA90"/>
                </a:solidFill>
              </a:rPr>
              <a:t>|</a:t>
            </a:r>
          </a:p>
          <a:p>
            <a:r>
              <a:rPr lang="en-CA" dirty="0">
                <a:solidFill>
                  <a:srgbClr val="F8CA90"/>
                </a:solidFill>
              </a:rPr>
              <a:t>|</a:t>
            </a:r>
          </a:p>
          <a:p>
            <a:r>
              <a:rPr lang="en-CA" dirty="0">
                <a:solidFill>
                  <a:srgbClr val="F8CA90"/>
                </a:solidFill>
              </a:rPr>
              <a:t>|</a:t>
            </a:r>
          </a:p>
          <a:p>
            <a:r>
              <a:rPr lang="en-CA" dirty="0">
                <a:solidFill>
                  <a:srgbClr val="F8CA90"/>
                </a:solidFill>
              </a:rPr>
              <a:t>|</a:t>
            </a:r>
          </a:p>
          <a:p>
            <a:r>
              <a:rPr lang="en-CA" dirty="0">
                <a:solidFill>
                  <a:srgbClr val="F8CA90"/>
                </a:solidFill>
              </a:rPr>
              <a:t>|</a:t>
            </a:r>
          </a:p>
          <a:p>
            <a:r>
              <a:rPr lang="en-CA" dirty="0">
                <a:solidFill>
                  <a:srgbClr val="F8CA90"/>
                </a:solidFill>
              </a:rPr>
              <a:t>|</a:t>
            </a:r>
          </a:p>
          <a:p>
            <a:r>
              <a:rPr lang="en-CA" dirty="0">
                <a:solidFill>
                  <a:srgbClr val="F8CA90"/>
                </a:solidFill>
              </a:rPr>
              <a:t>|</a:t>
            </a:r>
          </a:p>
        </p:txBody>
      </p:sp>
    </p:spTree>
    <p:extLst>
      <p:ext uri="{BB962C8B-B14F-4D97-AF65-F5344CB8AC3E}">
        <p14:creationId xmlns:p14="http://schemas.microsoft.com/office/powerpoint/2010/main" val="3590092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532EEE-3833-4CA0-A7CF-72EA0450D0D5}"/>
              </a:ext>
            </a:extLst>
          </p:cNvPr>
          <p:cNvSpPr txBox="1"/>
          <p:nvPr/>
        </p:nvSpPr>
        <p:spPr>
          <a:xfrm>
            <a:off x="1733144" y="1032954"/>
            <a:ext cx="9211416" cy="830997"/>
          </a:xfrm>
          <a:prstGeom prst="rect">
            <a:avLst/>
          </a:prstGeom>
          <a:noFill/>
        </p:spPr>
        <p:txBody>
          <a:bodyPr wrap="square" rtlCol="0">
            <a:spAutoFit/>
          </a:bodyPr>
          <a:lstStyle/>
          <a:p>
            <a:r>
              <a:rPr lang="en-CA" sz="4800" dirty="0">
                <a:latin typeface="Futura"/>
              </a:rPr>
              <a:t>College/University Vocabulary</a:t>
            </a:r>
          </a:p>
        </p:txBody>
      </p:sp>
      <p:graphicFrame>
        <p:nvGraphicFramePr>
          <p:cNvPr id="14" name="Content Placeholder 3">
            <a:extLst>
              <a:ext uri="{FF2B5EF4-FFF2-40B4-BE49-F238E27FC236}">
                <a16:creationId xmlns:a16="http://schemas.microsoft.com/office/drawing/2014/main" id="{294B1155-29F1-4D9E-B5C6-554055DCE4BE}"/>
              </a:ext>
            </a:extLst>
          </p:cNvPr>
          <p:cNvGraphicFramePr>
            <a:graphicFrameLocks noGrp="1"/>
          </p:cNvGraphicFramePr>
          <p:nvPr>
            <p:ph idx="1"/>
          </p:nvPr>
        </p:nvGraphicFramePr>
        <p:xfrm>
          <a:off x="550758" y="2016224"/>
          <a:ext cx="11090483" cy="3808822"/>
        </p:xfrm>
        <a:graphic>
          <a:graphicData uri="http://schemas.openxmlformats.org/drawingml/2006/table">
            <a:tbl>
              <a:tblPr/>
              <a:tblGrid>
                <a:gridCol w="1848414">
                  <a:extLst>
                    <a:ext uri="{9D8B030D-6E8A-4147-A177-3AD203B41FA5}">
                      <a16:colId xmlns:a16="http://schemas.microsoft.com/office/drawing/2014/main" val="20000"/>
                    </a:ext>
                  </a:extLst>
                </a:gridCol>
                <a:gridCol w="1848414">
                  <a:extLst>
                    <a:ext uri="{9D8B030D-6E8A-4147-A177-3AD203B41FA5}">
                      <a16:colId xmlns:a16="http://schemas.microsoft.com/office/drawing/2014/main" val="20001"/>
                    </a:ext>
                  </a:extLst>
                </a:gridCol>
                <a:gridCol w="1866096">
                  <a:extLst>
                    <a:ext uri="{9D8B030D-6E8A-4147-A177-3AD203B41FA5}">
                      <a16:colId xmlns:a16="http://schemas.microsoft.com/office/drawing/2014/main" val="20002"/>
                    </a:ext>
                  </a:extLst>
                </a:gridCol>
                <a:gridCol w="1830731">
                  <a:extLst>
                    <a:ext uri="{9D8B030D-6E8A-4147-A177-3AD203B41FA5}">
                      <a16:colId xmlns:a16="http://schemas.microsoft.com/office/drawing/2014/main" val="20003"/>
                    </a:ext>
                  </a:extLst>
                </a:gridCol>
                <a:gridCol w="1848414">
                  <a:extLst>
                    <a:ext uri="{9D8B030D-6E8A-4147-A177-3AD203B41FA5}">
                      <a16:colId xmlns:a16="http://schemas.microsoft.com/office/drawing/2014/main" val="20004"/>
                    </a:ext>
                  </a:extLst>
                </a:gridCol>
                <a:gridCol w="1848414">
                  <a:extLst>
                    <a:ext uri="{9D8B030D-6E8A-4147-A177-3AD203B41FA5}">
                      <a16:colId xmlns:a16="http://schemas.microsoft.com/office/drawing/2014/main" val="20005"/>
                    </a:ext>
                  </a:extLst>
                </a:gridCol>
              </a:tblGrid>
              <a:tr h="33069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alibri" charset="0"/>
                          <a:cs typeface="Arial" charset="0"/>
                        </a:rPr>
                        <a:t>Word</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alibri" charset="0"/>
                          <a:cs typeface="Arial" charset="0"/>
                        </a:rPr>
                        <a:t>Definition</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alibri" charset="0"/>
                          <a:cs typeface="Arial" charset="0"/>
                        </a:rPr>
                        <a:t>Word</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alibri" charset="0"/>
                          <a:cs typeface="Arial" charset="0"/>
                        </a:rPr>
                        <a:t>Definition</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alibri" charset="0"/>
                          <a:cs typeface="Arial" charset="0"/>
                        </a:rPr>
                        <a:t>Word</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alibri" charset="0"/>
                          <a:cs typeface="Arial" charset="0"/>
                        </a:rPr>
                        <a:t>Definition</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42401">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398E96"/>
                          </a:solidFill>
                          <a:effectLst/>
                          <a:latin typeface="Calibri" charset="0"/>
                          <a:cs typeface="Arial" charset="0"/>
                        </a:rPr>
                        <a:t>Major</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accent1"/>
                          </a:solidFill>
                          <a:effectLst/>
                          <a:latin typeface="Calibri" charset="0"/>
                          <a:cs typeface="Arial" charset="0"/>
                        </a:rPr>
                        <a:t>Main subject area of study</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398E96"/>
                          </a:solidFill>
                          <a:effectLst/>
                          <a:latin typeface="Calibri" charset="0"/>
                          <a:cs typeface="Arial" charset="0"/>
                        </a:rPr>
                        <a:t>Bachelor’s Degree</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accent1"/>
                          </a:solidFill>
                          <a:effectLst/>
                          <a:latin typeface="Calibri" charset="0"/>
                          <a:cs typeface="Arial" charset="0"/>
                        </a:rPr>
                        <a:t>Typically, a four-year undergraduate study program</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398E96"/>
                          </a:solidFill>
                          <a:effectLst/>
                          <a:latin typeface="Calibri" charset="0"/>
                          <a:cs typeface="Arial" charset="0"/>
                        </a:rPr>
                        <a:t>Program Certificate</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accent1"/>
                          </a:solidFill>
                          <a:effectLst/>
                          <a:latin typeface="Calibri" charset="0"/>
                          <a:cs typeface="Arial" charset="0"/>
                        </a:rPr>
                        <a:t>A short-term specialized program, normally completed within one year</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42401">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398E96"/>
                          </a:solidFill>
                          <a:effectLst/>
                          <a:latin typeface="Calibri" charset="0"/>
                          <a:cs typeface="Arial" charset="0"/>
                        </a:rPr>
                        <a:t>Minor</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accent1"/>
                          </a:solidFill>
                          <a:effectLst/>
                          <a:latin typeface="Calibri" charset="0"/>
                          <a:cs typeface="Arial" charset="0"/>
                        </a:rPr>
                        <a:t>A secondary field of study with less than 30% of the full degree course load</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398E96"/>
                          </a:solidFill>
                          <a:effectLst/>
                          <a:latin typeface="Calibri" charset="0"/>
                          <a:cs typeface="Arial" charset="0"/>
                        </a:rPr>
                        <a:t>Master’s Degree</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accent1"/>
                          </a:solidFill>
                          <a:effectLst/>
                          <a:latin typeface="Calibri" charset="0"/>
                          <a:cs typeface="Arial" charset="0"/>
                        </a:rPr>
                        <a:t>A post-graduate degree  in a specific academic area</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398E96"/>
                          </a:solidFill>
                          <a:effectLst/>
                          <a:latin typeface="Calibri" charset="0"/>
                          <a:cs typeface="Arial" charset="0"/>
                        </a:rPr>
                        <a:t>Credit/Unit</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accent1"/>
                          </a:solidFill>
                          <a:effectLst/>
                          <a:latin typeface="Calibri" charset="0"/>
                          <a:cs typeface="Arial" charset="0"/>
                        </a:rPr>
                        <a:t>A  measured value of a university  or college course that goes towards graduation requirement</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42401">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398E96"/>
                          </a:solidFill>
                          <a:effectLst/>
                          <a:latin typeface="Calibri" charset="0"/>
                          <a:cs typeface="Arial" charset="0"/>
                        </a:rPr>
                        <a:t>Specialization</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accent1"/>
                          </a:solidFill>
                          <a:effectLst/>
                          <a:latin typeface="Calibri" charset="0"/>
                          <a:cs typeface="Arial" charset="0"/>
                        </a:rPr>
                        <a:t>The  primary concentration or focused area of study (similar to a major)</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398E96"/>
                          </a:solidFill>
                          <a:effectLst/>
                          <a:latin typeface="Calibri" charset="0"/>
                          <a:cs typeface="Arial" charset="0"/>
                        </a:rPr>
                        <a:t>Diploma</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accent1"/>
                          </a:solidFill>
                          <a:effectLst/>
                          <a:latin typeface="Calibri" charset="0"/>
                          <a:cs typeface="Arial" charset="0"/>
                        </a:rPr>
                        <a:t>A short-term program that focuses on an area of study, usually completed in two years.</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398E96"/>
                          </a:solidFill>
                          <a:effectLst/>
                          <a:latin typeface="Calibri" charset="0"/>
                          <a:cs typeface="Arial" charset="0"/>
                        </a:rPr>
                        <a:t>Co-op/Internship</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accent1"/>
                          </a:solidFill>
                          <a:effectLst/>
                          <a:latin typeface="Calibri" charset="0"/>
                          <a:cs typeface="Arial" charset="0"/>
                        </a:rPr>
                        <a:t>Paid practical work experience earned towards your degree</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 name="Footer Placeholder 5">
            <a:extLst>
              <a:ext uri="{FF2B5EF4-FFF2-40B4-BE49-F238E27FC236}">
                <a16:creationId xmlns:a16="http://schemas.microsoft.com/office/drawing/2014/main" id="{1F39D5D4-570E-426F-A293-BDEA58842D85}"/>
              </a:ext>
            </a:extLst>
          </p:cNvPr>
          <p:cNvSpPr>
            <a:spLocks noGrp="1"/>
          </p:cNvSpPr>
          <p:nvPr>
            <p:ph type="ftr" sz="quarter" idx="11"/>
          </p:nvPr>
        </p:nvSpPr>
        <p:spPr>
          <a:xfrm>
            <a:off x="261257" y="6356350"/>
            <a:ext cx="11669486" cy="429461"/>
          </a:xfrm>
          <a:ln w="12700">
            <a:solidFill>
              <a:srgbClr val="398E96"/>
            </a:solidFill>
          </a:ln>
        </p:spPr>
        <p:txBody>
          <a:bodyPr/>
          <a:lstStyle/>
          <a:p>
            <a:pPr algn="l"/>
            <a:r>
              <a:rPr lang="en-CA" sz="1400" dirty="0">
                <a:solidFill>
                  <a:schemeClr val="bg1">
                    <a:lumMod val="65000"/>
                  </a:schemeClr>
                </a:solidFill>
                <a:latin typeface="Futura"/>
              </a:rPr>
              <a:t>Together | Counselling + Educational Guidance</a:t>
            </a:r>
          </a:p>
        </p:txBody>
      </p:sp>
      <p:sp>
        <p:nvSpPr>
          <p:cNvPr id="10" name="Rectangle 9">
            <a:extLst>
              <a:ext uri="{FF2B5EF4-FFF2-40B4-BE49-F238E27FC236}">
                <a16:creationId xmlns:a16="http://schemas.microsoft.com/office/drawing/2014/main" id="{328ACD87-F4F5-4734-B6B9-4695BEEA6E2F}"/>
              </a:ext>
            </a:extLst>
          </p:cNvPr>
          <p:cNvSpPr/>
          <p:nvPr/>
        </p:nvSpPr>
        <p:spPr>
          <a:xfrm>
            <a:off x="261257" y="220006"/>
            <a:ext cx="11669486" cy="5999819"/>
          </a:xfrm>
          <a:prstGeom prst="rect">
            <a:avLst/>
          </a:prstGeom>
          <a:noFill/>
          <a:ln>
            <a:solidFill>
              <a:srgbClr val="398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50011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CD0DA9-FDAB-4436-A4DD-C6E755EDEBA6}"/>
              </a:ext>
            </a:extLst>
          </p:cNvPr>
          <p:cNvSpPr/>
          <p:nvPr/>
        </p:nvSpPr>
        <p:spPr>
          <a:xfrm>
            <a:off x="4790941" y="0"/>
            <a:ext cx="7401059" cy="6858000"/>
          </a:xfrm>
          <a:prstGeom prst="rect">
            <a:avLst/>
          </a:prstGeom>
          <a:gradFill>
            <a:gsLst>
              <a:gs pos="0">
                <a:srgbClr val="398E96"/>
              </a:gs>
              <a:gs pos="74000">
                <a:srgbClr val="9FC9CD"/>
              </a:gs>
              <a:gs pos="83000">
                <a:srgbClr val="9FC9CD"/>
              </a:gs>
              <a:gs pos="100000">
                <a:srgbClr val="9FC9C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a:extLst>
              <a:ext uri="{FF2B5EF4-FFF2-40B4-BE49-F238E27FC236}">
                <a16:creationId xmlns:a16="http://schemas.microsoft.com/office/drawing/2014/main" id="{1DAB312D-E9F6-4BF0-97C5-5E0EC5364F1E}"/>
              </a:ext>
            </a:extLst>
          </p:cNvPr>
          <p:cNvSpPr txBox="1"/>
          <p:nvPr/>
        </p:nvSpPr>
        <p:spPr>
          <a:xfrm>
            <a:off x="5568393" y="304430"/>
            <a:ext cx="6442194" cy="707886"/>
          </a:xfrm>
          <a:prstGeom prst="rect">
            <a:avLst/>
          </a:prstGeom>
          <a:noFill/>
        </p:spPr>
        <p:txBody>
          <a:bodyPr wrap="square" rtlCol="0">
            <a:spAutoFit/>
          </a:bodyPr>
          <a:lstStyle/>
          <a:p>
            <a:pPr algn="ctr"/>
            <a:r>
              <a:rPr lang="en-CA" sz="4000" dirty="0">
                <a:solidFill>
                  <a:schemeClr val="bg1"/>
                </a:solidFill>
                <a:latin typeface="Futura"/>
              </a:rPr>
              <a:t>The Wellness Wheel</a:t>
            </a:r>
          </a:p>
        </p:txBody>
      </p:sp>
      <p:sp>
        <p:nvSpPr>
          <p:cNvPr id="7" name="Slide Number Placeholder 6">
            <a:extLst>
              <a:ext uri="{FF2B5EF4-FFF2-40B4-BE49-F238E27FC236}">
                <a16:creationId xmlns:a16="http://schemas.microsoft.com/office/drawing/2014/main" id="{8468C0DE-0D0B-4F7F-B7D0-0F52BA07D5CA}"/>
              </a:ext>
            </a:extLst>
          </p:cNvPr>
          <p:cNvSpPr>
            <a:spLocks noGrp="1"/>
          </p:cNvSpPr>
          <p:nvPr>
            <p:ph type="sldNum" sz="quarter" idx="12"/>
          </p:nvPr>
        </p:nvSpPr>
        <p:spPr/>
        <p:txBody>
          <a:bodyPr/>
          <a:lstStyle/>
          <a:p>
            <a:fld id="{89A23EE5-85E9-4632-AD83-10888C470D4C}" type="slidenum">
              <a:rPr lang="en-CA" smtClean="0"/>
              <a:t>2</a:t>
            </a:fld>
            <a:endParaRPr lang="en-CA"/>
          </a:p>
        </p:txBody>
      </p:sp>
      <p:pic>
        <p:nvPicPr>
          <p:cNvPr id="8" name="Content Placeholder 5" descr="Chart, radar chart&#10;&#10;Description automatically generated">
            <a:extLst>
              <a:ext uri="{FF2B5EF4-FFF2-40B4-BE49-F238E27FC236}">
                <a16:creationId xmlns:a16="http://schemas.microsoft.com/office/drawing/2014/main" id="{E5D24625-8DF3-4675-937F-75DD5C98605E}"/>
              </a:ext>
            </a:extLst>
          </p:cNvPr>
          <p:cNvPicPr>
            <a:picLocks noChangeAspect="1"/>
          </p:cNvPicPr>
          <p:nvPr/>
        </p:nvPicPr>
        <p:blipFill>
          <a:blip r:embed="rId3"/>
          <a:stretch>
            <a:fillRect/>
          </a:stretch>
        </p:blipFill>
        <p:spPr>
          <a:xfrm>
            <a:off x="312428" y="1090130"/>
            <a:ext cx="4345992" cy="4351338"/>
          </a:xfrm>
          <a:prstGeom prst="rect">
            <a:avLst/>
          </a:prstGeom>
        </p:spPr>
      </p:pic>
      <p:sp>
        <p:nvSpPr>
          <p:cNvPr id="3" name="TextBox 2">
            <a:extLst>
              <a:ext uri="{FF2B5EF4-FFF2-40B4-BE49-F238E27FC236}">
                <a16:creationId xmlns:a16="http://schemas.microsoft.com/office/drawing/2014/main" id="{9732C18E-F7AA-42D9-BCA1-C3EBB0587FDC}"/>
              </a:ext>
            </a:extLst>
          </p:cNvPr>
          <p:cNvSpPr txBox="1"/>
          <p:nvPr/>
        </p:nvSpPr>
        <p:spPr>
          <a:xfrm>
            <a:off x="5864087" y="1689652"/>
            <a:ext cx="5234609" cy="4247317"/>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bg1"/>
                </a:solidFill>
              </a:rPr>
              <a:t>We find balance when we can have similar levels of wellness in each of the domains.</a:t>
            </a:r>
          </a:p>
          <a:p>
            <a:pPr marL="285750" indent="-285750">
              <a:buFont typeface="Arial" panose="020B0604020202020204" pitchFamily="34" charset="0"/>
              <a:buChar char="•"/>
            </a:pPr>
            <a:r>
              <a:rPr lang="en-US" sz="2800" dirty="0">
                <a:solidFill>
                  <a:schemeClr val="bg1"/>
                </a:solidFill>
              </a:rPr>
              <a:t>We can combine different domains to achieve wellness.</a:t>
            </a:r>
          </a:p>
          <a:p>
            <a:pPr marL="285750" indent="-285750">
              <a:buFont typeface="Arial" panose="020B0604020202020204" pitchFamily="34" charset="0"/>
              <a:buChar char="•"/>
            </a:pPr>
            <a:endParaRPr lang="en-US" sz="2800" dirty="0">
              <a:solidFill>
                <a:schemeClr val="bg1"/>
              </a:solidFill>
            </a:endParaRPr>
          </a:p>
          <a:p>
            <a:pPr marL="285750" indent="-285750">
              <a:buFont typeface="Arial" panose="020B0604020202020204" pitchFamily="34" charset="0"/>
              <a:buChar char="•"/>
            </a:pPr>
            <a:r>
              <a:rPr lang="en-US" sz="2800" dirty="0">
                <a:solidFill>
                  <a:schemeClr val="bg1"/>
                </a:solidFill>
              </a:rPr>
              <a:t>Today, we will focus on the emotional part of the wellness wheel.</a:t>
            </a:r>
          </a:p>
          <a:p>
            <a:endParaRPr lang="en-CA" dirty="0"/>
          </a:p>
        </p:txBody>
      </p:sp>
    </p:spTree>
    <p:extLst>
      <p:ext uri="{BB962C8B-B14F-4D97-AF65-F5344CB8AC3E}">
        <p14:creationId xmlns:p14="http://schemas.microsoft.com/office/powerpoint/2010/main" val="319491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532EEE-3833-4CA0-A7CF-72EA0450D0D5}"/>
              </a:ext>
            </a:extLst>
          </p:cNvPr>
          <p:cNvSpPr txBox="1"/>
          <p:nvPr/>
        </p:nvSpPr>
        <p:spPr>
          <a:xfrm>
            <a:off x="3891355" y="1025962"/>
            <a:ext cx="7610833" cy="830997"/>
          </a:xfrm>
          <a:prstGeom prst="rect">
            <a:avLst/>
          </a:prstGeom>
          <a:noFill/>
        </p:spPr>
        <p:txBody>
          <a:bodyPr wrap="square" rtlCol="0">
            <a:spAutoFit/>
          </a:bodyPr>
          <a:lstStyle/>
          <a:p>
            <a:r>
              <a:rPr lang="en-CA" sz="4800" dirty="0">
                <a:latin typeface="Futura"/>
              </a:rPr>
              <a:t>Current Trends</a:t>
            </a:r>
          </a:p>
        </p:txBody>
      </p:sp>
      <p:sp>
        <p:nvSpPr>
          <p:cNvPr id="6" name="Footer Placeholder 5">
            <a:extLst>
              <a:ext uri="{FF2B5EF4-FFF2-40B4-BE49-F238E27FC236}">
                <a16:creationId xmlns:a16="http://schemas.microsoft.com/office/drawing/2014/main" id="{1F39D5D4-570E-426F-A293-BDEA58842D85}"/>
              </a:ext>
            </a:extLst>
          </p:cNvPr>
          <p:cNvSpPr>
            <a:spLocks noGrp="1"/>
          </p:cNvSpPr>
          <p:nvPr>
            <p:ph type="ftr" sz="quarter" idx="11"/>
          </p:nvPr>
        </p:nvSpPr>
        <p:spPr>
          <a:xfrm>
            <a:off x="261257" y="6356350"/>
            <a:ext cx="11669486" cy="429461"/>
          </a:xfrm>
          <a:ln w="12700">
            <a:solidFill>
              <a:srgbClr val="398E96"/>
            </a:solidFill>
          </a:ln>
        </p:spPr>
        <p:txBody>
          <a:bodyPr/>
          <a:lstStyle/>
          <a:p>
            <a:pPr algn="l"/>
            <a:r>
              <a:rPr lang="en-CA" sz="1400">
                <a:solidFill>
                  <a:schemeClr val="bg1">
                    <a:lumMod val="65000"/>
                  </a:schemeClr>
                </a:solidFill>
                <a:latin typeface="Futura"/>
              </a:rPr>
              <a:t>Together | Counselling + Educational Guidance</a:t>
            </a:r>
            <a:endParaRPr lang="en-CA" sz="1400" dirty="0">
              <a:solidFill>
                <a:schemeClr val="bg1">
                  <a:lumMod val="65000"/>
                </a:schemeClr>
              </a:solidFill>
              <a:latin typeface="Futura"/>
            </a:endParaRPr>
          </a:p>
        </p:txBody>
      </p:sp>
      <p:sp>
        <p:nvSpPr>
          <p:cNvPr id="10" name="Rectangle 9">
            <a:extLst>
              <a:ext uri="{FF2B5EF4-FFF2-40B4-BE49-F238E27FC236}">
                <a16:creationId xmlns:a16="http://schemas.microsoft.com/office/drawing/2014/main" id="{328ACD87-F4F5-4734-B6B9-4695BEEA6E2F}"/>
              </a:ext>
            </a:extLst>
          </p:cNvPr>
          <p:cNvSpPr/>
          <p:nvPr/>
        </p:nvSpPr>
        <p:spPr>
          <a:xfrm>
            <a:off x="261257" y="220006"/>
            <a:ext cx="11669486" cy="5999819"/>
          </a:xfrm>
          <a:prstGeom prst="rect">
            <a:avLst/>
          </a:prstGeom>
          <a:noFill/>
          <a:ln>
            <a:solidFill>
              <a:srgbClr val="398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a:extLst>
              <a:ext uri="{FF2B5EF4-FFF2-40B4-BE49-F238E27FC236}">
                <a16:creationId xmlns:a16="http://schemas.microsoft.com/office/drawing/2014/main" id="{5BB8056C-0DDB-465B-89AD-8372D8D21529}"/>
              </a:ext>
            </a:extLst>
          </p:cNvPr>
          <p:cNvSpPr txBox="1"/>
          <p:nvPr/>
        </p:nvSpPr>
        <p:spPr>
          <a:xfrm>
            <a:off x="689812" y="4099130"/>
            <a:ext cx="2472935" cy="707886"/>
          </a:xfrm>
          <a:prstGeom prst="rect">
            <a:avLst/>
          </a:prstGeom>
          <a:noFill/>
        </p:spPr>
        <p:txBody>
          <a:bodyPr wrap="square" rtlCol="0">
            <a:spAutoFit/>
          </a:bodyPr>
          <a:lstStyle/>
          <a:p>
            <a:pPr algn="ctr"/>
            <a:r>
              <a:rPr lang="en-CA" sz="2400" dirty="0">
                <a:latin typeface="Futura"/>
              </a:rPr>
              <a:t>Find the right fit</a:t>
            </a:r>
          </a:p>
          <a:p>
            <a:pPr algn="ctr"/>
            <a:r>
              <a:rPr lang="en-CA" sz="1600" dirty="0">
                <a:latin typeface="Futura"/>
              </a:rPr>
              <a:t>It’s not one-size-fits-all</a:t>
            </a:r>
            <a:endParaRPr lang="en-CA" sz="2000" dirty="0">
              <a:latin typeface="Futura"/>
            </a:endParaRPr>
          </a:p>
        </p:txBody>
      </p:sp>
      <p:sp>
        <p:nvSpPr>
          <p:cNvPr id="25" name="TextBox 24">
            <a:extLst>
              <a:ext uri="{FF2B5EF4-FFF2-40B4-BE49-F238E27FC236}">
                <a16:creationId xmlns:a16="http://schemas.microsoft.com/office/drawing/2014/main" id="{CB188DE0-A204-427B-A74C-6F5EB22B62E5}"/>
              </a:ext>
            </a:extLst>
          </p:cNvPr>
          <p:cNvSpPr txBox="1"/>
          <p:nvPr/>
        </p:nvSpPr>
        <p:spPr>
          <a:xfrm>
            <a:off x="4580244" y="4099130"/>
            <a:ext cx="2786871" cy="461665"/>
          </a:xfrm>
          <a:prstGeom prst="rect">
            <a:avLst/>
          </a:prstGeom>
          <a:noFill/>
        </p:spPr>
        <p:txBody>
          <a:bodyPr wrap="square" rtlCol="0">
            <a:spAutoFit/>
          </a:bodyPr>
          <a:lstStyle/>
          <a:p>
            <a:r>
              <a:rPr lang="en-CA" sz="2400" dirty="0">
                <a:latin typeface="Futura"/>
              </a:rPr>
              <a:t>Grade 11 matters</a:t>
            </a:r>
          </a:p>
        </p:txBody>
      </p:sp>
      <p:sp>
        <p:nvSpPr>
          <p:cNvPr id="27" name="TextBox 26">
            <a:extLst>
              <a:ext uri="{FF2B5EF4-FFF2-40B4-BE49-F238E27FC236}">
                <a16:creationId xmlns:a16="http://schemas.microsoft.com/office/drawing/2014/main" id="{6A66EB4A-5641-4F4C-84F6-9962B6D9E0FF}"/>
              </a:ext>
            </a:extLst>
          </p:cNvPr>
          <p:cNvSpPr txBox="1"/>
          <p:nvPr/>
        </p:nvSpPr>
        <p:spPr>
          <a:xfrm>
            <a:off x="8437352" y="4099130"/>
            <a:ext cx="3371071" cy="707886"/>
          </a:xfrm>
          <a:prstGeom prst="rect">
            <a:avLst/>
          </a:prstGeom>
          <a:noFill/>
        </p:spPr>
        <p:txBody>
          <a:bodyPr wrap="square" rtlCol="0">
            <a:spAutoFit/>
          </a:bodyPr>
          <a:lstStyle/>
          <a:p>
            <a:r>
              <a:rPr lang="en-CA" sz="2400" dirty="0">
                <a:latin typeface="Futura"/>
              </a:rPr>
              <a:t>Involvement matters </a:t>
            </a:r>
          </a:p>
          <a:p>
            <a:r>
              <a:rPr lang="en-CA" sz="1600" dirty="0">
                <a:latin typeface="Futura"/>
              </a:rPr>
              <a:t>Clubs, hobbies, volunteer, work</a:t>
            </a:r>
          </a:p>
        </p:txBody>
      </p:sp>
      <p:pic>
        <p:nvPicPr>
          <p:cNvPr id="3" name="Graphic 2" descr="Puzzle pieces">
            <a:extLst>
              <a:ext uri="{FF2B5EF4-FFF2-40B4-BE49-F238E27FC236}">
                <a16:creationId xmlns:a16="http://schemas.microsoft.com/office/drawing/2014/main" id="{69D3C500-CB71-4521-9B33-4597144852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16317" y="2493290"/>
            <a:ext cx="1453249" cy="1453249"/>
          </a:xfrm>
          <a:prstGeom prst="rect">
            <a:avLst/>
          </a:prstGeom>
        </p:spPr>
      </p:pic>
      <p:pic>
        <p:nvPicPr>
          <p:cNvPr id="13" name="Graphic 12" descr="Cheers">
            <a:extLst>
              <a:ext uri="{FF2B5EF4-FFF2-40B4-BE49-F238E27FC236}">
                <a16:creationId xmlns:a16="http://schemas.microsoft.com/office/drawing/2014/main" id="{27478A6A-931B-450B-82EE-AC082923BB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36887" y="2662794"/>
            <a:ext cx="1372000" cy="1372000"/>
          </a:xfrm>
          <a:prstGeom prst="rect">
            <a:avLst/>
          </a:prstGeom>
        </p:spPr>
      </p:pic>
      <p:pic>
        <p:nvPicPr>
          <p:cNvPr id="16" name="Graphic 15" descr="Document">
            <a:extLst>
              <a:ext uri="{FF2B5EF4-FFF2-40B4-BE49-F238E27FC236}">
                <a16:creationId xmlns:a16="http://schemas.microsoft.com/office/drawing/2014/main" id="{8A6E5708-22A5-4266-A2BD-F4AD08C5B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23773" y="2662794"/>
            <a:ext cx="1299811" cy="1299811"/>
          </a:xfrm>
          <a:prstGeom prst="rect">
            <a:avLst/>
          </a:prstGeom>
        </p:spPr>
      </p:pic>
    </p:spTree>
    <p:extLst>
      <p:ext uri="{BB962C8B-B14F-4D97-AF65-F5344CB8AC3E}">
        <p14:creationId xmlns:p14="http://schemas.microsoft.com/office/powerpoint/2010/main" val="1361387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532EEE-3833-4CA0-A7CF-72EA0450D0D5}"/>
              </a:ext>
            </a:extLst>
          </p:cNvPr>
          <p:cNvSpPr txBox="1"/>
          <p:nvPr/>
        </p:nvSpPr>
        <p:spPr>
          <a:xfrm>
            <a:off x="2293864" y="1000655"/>
            <a:ext cx="8632942" cy="830997"/>
          </a:xfrm>
          <a:prstGeom prst="rect">
            <a:avLst/>
          </a:prstGeom>
          <a:noFill/>
        </p:spPr>
        <p:txBody>
          <a:bodyPr wrap="square" rtlCol="0">
            <a:spAutoFit/>
          </a:bodyPr>
          <a:lstStyle/>
          <a:p>
            <a:r>
              <a:rPr lang="en-CA" sz="4800" dirty="0">
                <a:latin typeface="Futura"/>
              </a:rPr>
              <a:t>Timeline of Key Activities</a:t>
            </a:r>
          </a:p>
        </p:txBody>
      </p:sp>
      <p:sp>
        <p:nvSpPr>
          <p:cNvPr id="6" name="Footer Placeholder 5">
            <a:extLst>
              <a:ext uri="{FF2B5EF4-FFF2-40B4-BE49-F238E27FC236}">
                <a16:creationId xmlns:a16="http://schemas.microsoft.com/office/drawing/2014/main" id="{1F39D5D4-570E-426F-A293-BDEA58842D85}"/>
              </a:ext>
            </a:extLst>
          </p:cNvPr>
          <p:cNvSpPr>
            <a:spLocks noGrp="1"/>
          </p:cNvSpPr>
          <p:nvPr>
            <p:ph type="ftr" sz="quarter" idx="11"/>
          </p:nvPr>
        </p:nvSpPr>
        <p:spPr>
          <a:xfrm>
            <a:off x="261257" y="6356350"/>
            <a:ext cx="11669486" cy="429461"/>
          </a:xfrm>
          <a:ln w="12700">
            <a:solidFill>
              <a:srgbClr val="398E96"/>
            </a:solidFill>
          </a:ln>
        </p:spPr>
        <p:txBody>
          <a:bodyPr/>
          <a:lstStyle/>
          <a:p>
            <a:pPr algn="l"/>
            <a:r>
              <a:rPr lang="en-CA" sz="1400" dirty="0">
                <a:solidFill>
                  <a:schemeClr val="bg1">
                    <a:lumMod val="65000"/>
                  </a:schemeClr>
                </a:solidFill>
                <a:latin typeface="Futura"/>
              </a:rPr>
              <a:t>Together | Counselling + Educational Guidance</a:t>
            </a:r>
          </a:p>
        </p:txBody>
      </p:sp>
      <p:sp>
        <p:nvSpPr>
          <p:cNvPr id="10" name="Rectangle 9">
            <a:extLst>
              <a:ext uri="{FF2B5EF4-FFF2-40B4-BE49-F238E27FC236}">
                <a16:creationId xmlns:a16="http://schemas.microsoft.com/office/drawing/2014/main" id="{328ACD87-F4F5-4734-B6B9-4695BEEA6E2F}"/>
              </a:ext>
            </a:extLst>
          </p:cNvPr>
          <p:cNvSpPr/>
          <p:nvPr/>
        </p:nvSpPr>
        <p:spPr>
          <a:xfrm>
            <a:off x="261257" y="220006"/>
            <a:ext cx="11669486" cy="5999819"/>
          </a:xfrm>
          <a:prstGeom prst="rect">
            <a:avLst/>
          </a:prstGeom>
          <a:noFill/>
          <a:ln>
            <a:solidFill>
              <a:srgbClr val="398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6" name="Straight Arrow Connector 15">
            <a:extLst>
              <a:ext uri="{FF2B5EF4-FFF2-40B4-BE49-F238E27FC236}">
                <a16:creationId xmlns:a16="http://schemas.microsoft.com/office/drawing/2014/main" id="{5EAFC875-2292-4D62-A5AD-7C18BC6B00DC}"/>
              </a:ext>
            </a:extLst>
          </p:cNvPr>
          <p:cNvCxnSpPr>
            <a:cxnSpLocks/>
          </p:cNvCxnSpPr>
          <p:nvPr/>
        </p:nvCxnSpPr>
        <p:spPr>
          <a:xfrm>
            <a:off x="1190826" y="3335544"/>
            <a:ext cx="10662507" cy="37548"/>
          </a:xfrm>
          <a:prstGeom prst="straightConnector1">
            <a:avLst/>
          </a:prstGeom>
          <a:ln w="38100">
            <a:solidFill>
              <a:srgbClr val="398E96"/>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B8CA9203-5D35-4BE6-8100-4D37E3F5947D}"/>
              </a:ext>
            </a:extLst>
          </p:cNvPr>
          <p:cNvSpPr/>
          <p:nvPr/>
        </p:nvSpPr>
        <p:spPr>
          <a:xfrm>
            <a:off x="279050" y="2875422"/>
            <a:ext cx="1055384" cy="1044077"/>
          </a:xfrm>
          <a:prstGeom prst="ellipse">
            <a:avLst/>
          </a:prstGeom>
          <a:solidFill>
            <a:srgbClr val="398E96"/>
          </a:solidFill>
          <a:ln>
            <a:solidFill>
              <a:srgbClr val="398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latin typeface="Futura"/>
            </a:endParaRPr>
          </a:p>
        </p:txBody>
      </p:sp>
      <p:sp>
        <p:nvSpPr>
          <p:cNvPr id="30" name="Oval 29">
            <a:extLst>
              <a:ext uri="{FF2B5EF4-FFF2-40B4-BE49-F238E27FC236}">
                <a16:creationId xmlns:a16="http://schemas.microsoft.com/office/drawing/2014/main" id="{0CB48FD1-C4F4-4962-A6AF-58D3BCFA0B43}"/>
              </a:ext>
            </a:extLst>
          </p:cNvPr>
          <p:cNvSpPr/>
          <p:nvPr/>
        </p:nvSpPr>
        <p:spPr>
          <a:xfrm>
            <a:off x="5808445" y="3289504"/>
            <a:ext cx="220006" cy="220006"/>
          </a:xfrm>
          <a:prstGeom prst="ellipse">
            <a:avLst/>
          </a:prstGeom>
          <a:solidFill>
            <a:srgbClr val="F8CA90"/>
          </a:solidFill>
          <a:ln>
            <a:solidFill>
              <a:srgbClr val="F8C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1" name="Straight Connector 30">
            <a:extLst>
              <a:ext uri="{FF2B5EF4-FFF2-40B4-BE49-F238E27FC236}">
                <a16:creationId xmlns:a16="http://schemas.microsoft.com/office/drawing/2014/main" id="{9E65DC03-C8A9-432A-B18F-62FEBE63651A}"/>
              </a:ext>
            </a:extLst>
          </p:cNvPr>
          <p:cNvCxnSpPr>
            <a:cxnSpLocks/>
          </p:cNvCxnSpPr>
          <p:nvPr/>
        </p:nvCxnSpPr>
        <p:spPr>
          <a:xfrm>
            <a:off x="5918448" y="3499345"/>
            <a:ext cx="0" cy="364384"/>
          </a:xfrm>
          <a:prstGeom prst="line">
            <a:avLst/>
          </a:prstGeom>
          <a:ln w="19050">
            <a:solidFill>
              <a:srgbClr val="F8CA90"/>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B6A09F11-27ED-4047-8A0A-8E693B682277}"/>
              </a:ext>
            </a:extLst>
          </p:cNvPr>
          <p:cNvSpPr/>
          <p:nvPr/>
        </p:nvSpPr>
        <p:spPr>
          <a:xfrm>
            <a:off x="7931137" y="3316334"/>
            <a:ext cx="220006" cy="220006"/>
          </a:xfrm>
          <a:prstGeom prst="ellipse">
            <a:avLst/>
          </a:prstGeom>
          <a:solidFill>
            <a:srgbClr val="F8CA90"/>
          </a:solidFill>
          <a:ln>
            <a:solidFill>
              <a:srgbClr val="F8C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TextBox 35">
            <a:extLst>
              <a:ext uri="{FF2B5EF4-FFF2-40B4-BE49-F238E27FC236}">
                <a16:creationId xmlns:a16="http://schemas.microsoft.com/office/drawing/2014/main" id="{C1A1BDAF-48F1-4F97-826C-8533635847AE}"/>
              </a:ext>
            </a:extLst>
          </p:cNvPr>
          <p:cNvSpPr txBox="1"/>
          <p:nvPr/>
        </p:nvSpPr>
        <p:spPr>
          <a:xfrm>
            <a:off x="205987" y="3148195"/>
            <a:ext cx="1179200" cy="369332"/>
          </a:xfrm>
          <a:prstGeom prst="rect">
            <a:avLst/>
          </a:prstGeom>
          <a:noFill/>
        </p:spPr>
        <p:txBody>
          <a:bodyPr wrap="square" rtlCol="0">
            <a:spAutoFit/>
          </a:bodyPr>
          <a:lstStyle/>
          <a:p>
            <a:pPr algn="ctr"/>
            <a:r>
              <a:rPr lang="en-CA" dirty="0">
                <a:solidFill>
                  <a:srgbClr val="FFFFFF"/>
                </a:solidFill>
                <a:latin typeface="Futura"/>
              </a:rPr>
              <a:t>Summer</a:t>
            </a:r>
            <a:endParaRPr lang="en-CA" sz="1400" dirty="0">
              <a:solidFill>
                <a:srgbClr val="FFFFFF"/>
              </a:solidFill>
              <a:latin typeface="Futura"/>
            </a:endParaRPr>
          </a:p>
        </p:txBody>
      </p:sp>
      <p:sp>
        <p:nvSpPr>
          <p:cNvPr id="58" name="Oval 57">
            <a:extLst>
              <a:ext uri="{FF2B5EF4-FFF2-40B4-BE49-F238E27FC236}">
                <a16:creationId xmlns:a16="http://schemas.microsoft.com/office/drawing/2014/main" id="{80F2147B-76CA-4BB3-A89F-4A561BF42338}"/>
              </a:ext>
            </a:extLst>
          </p:cNvPr>
          <p:cNvSpPr/>
          <p:nvPr/>
        </p:nvSpPr>
        <p:spPr>
          <a:xfrm>
            <a:off x="2031905" y="3234394"/>
            <a:ext cx="220006" cy="220006"/>
          </a:xfrm>
          <a:prstGeom prst="ellipse">
            <a:avLst/>
          </a:prstGeom>
          <a:solidFill>
            <a:srgbClr val="F8CA90"/>
          </a:solidFill>
          <a:ln>
            <a:solidFill>
              <a:srgbClr val="F8C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Oval 1">
            <a:extLst>
              <a:ext uri="{FF2B5EF4-FFF2-40B4-BE49-F238E27FC236}">
                <a16:creationId xmlns:a16="http://schemas.microsoft.com/office/drawing/2014/main" id="{0EA49792-C7F2-4B36-911D-A139781DF0F3}"/>
              </a:ext>
            </a:extLst>
          </p:cNvPr>
          <p:cNvSpPr/>
          <p:nvPr/>
        </p:nvSpPr>
        <p:spPr>
          <a:xfrm>
            <a:off x="3112564" y="2875422"/>
            <a:ext cx="1055384" cy="1044077"/>
          </a:xfrm>
          <a:prstGeom prst="ellipse">
            <a:avLst/>
          </a:prstGeom>
          <a:solidFill>
            <a:srgbClr val="398E96"/>
          </a:solidFill>
          <a:ln>
            <a:solidFill>
              <a:srgbClr val="398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latin typeface="Futura"/>
            </a:endParaRPr>
          </a:p>
        </p:txBody>
      </p:sp>
      <p:sp>
        <p:nvSpPr>
          <p:cNvPr id="3" name="Oval 2">
            <a:extLst>
              <a:ext uri="{FF2B5EF4-FFF2-40B4-BE49-F238E27FC236}">
                <a16:creationId xmlns:a16="http://schemas.microsoft.com/office/drawing/2014/main" id="{80A60C86-D74C-41DC-9ADA-D3A81A6F7571}"/>
              </a:ext>
            </a:extLst>
          </p:cNvPr>
          <p:cNvSpPr/>
          <p:nvPr/>
        </p:nvSpPr>
        <p:spPr>
          <a:xfrm>
            <a:off x="6507781" y="2875422"/>
            <a:ext cx="1055384" cy="1044077"/>
          </a:xfrm>
          <a:prstGeom prst="ellipse">
            <a:avLst/>
          </a:prstGeom>
          <a:solidFill>
            <a:srgbClr val="398E96"/>
          </a:solidFill>
          <a:ln>
            <a:solidFill>
              <a:srgbClr val="398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latin typeface="Futura"/>
            </a:endParaRPr>
          </a:p>
        </p:txBody>
      </p:sp>
      <p:sp>
        <p:nvSpPr>
          <p:cNvPr id="5" name="TextBox 4">
            <a:extLst>
              <a:ext uri="{FF2B5EF4-FFF2-40B4-BE49-F238E27FC236}">
                <a16:creationId xmlns:a16="http://schemas.microsoft.com/office/drawing/2014/main" id="{D9906D0E-B776-4C69-9C2A-BB0A84CA08E3}"/>
              </a:ext>
            </a:extLst>
          </p:cNvPr>
          <p:cNvSpPr txBox="1"/>
          <p:nvPr/>
        </p:nvSpPr>
        <p:spPr>
          <a:xfrm>
            <a:off x="3030973" y="3178705"/>
            <a:ext cx="1179200" cy="369332"/>
          </a:xfrm>
          <a:prstGeom prst="rect">
            <a:avLst/>
          </a:prstGeom>
          <a:noFill/>
        </p:spPr>
        <p:txBody>
          <a:bodyPr wrap="square" rtlCol="0">
            <a:spAutoFit/>
          </a:bodyPr>
          <a:lstStyle/>
          <a:p>
            <a:pPr algn="ctr"/>
            <a:r>
              <a:rPr lang="en-CA" dirty="0">
                <a:solidFill>
                  <a:srgbClr val="FFFFFF"/>
                </a:solidFill>
                <a:latin typeface="Futura"/>
              </a:rPr>
              <a:t>Fall</a:t>
            </a:r>
            <a:endParaRPr lang="en-CA" sz="1400" dirty="0">
              <a:solidFill>
                <a:srgbClr val="FFFFFF"/>
              </a:solidFill>
              <a:latin typeface="Futura"/>
            </a:endParaRPr>
          </a:p>
        </p:txBody>
      </p:sp>
      <p:sp>
        <p:nvSpPr>
          <p:cNvPr id="8" name="TextBox 7">
            <a:extLst>
              <a:ext uri="{FF2B5EF4-FFF2-40B4-BE49-F238E27FC236}">
                <a16:creationId xmlns:a16="http://schemas.microsoft.com/office/drawing/2014/main" id="{54B0C5FB-129D-4434-9930-BB53EA0E1B58}"/>
              </a:ext>
            </a:extLst>
          </p:cNvPr>
          <p:cNvSpPr txBox="1"/>
          <p:nvPr/>
        </p:nvSpPr>
        <p:spPr>
          <a:xfrm>
            <a:off x="6445873" y="3168608"/>
            <a:ext cx="1179200" cy="369332"/>
          </a:xfrm>
          <a:prstGeom prst="rect">
            <a:avLst/>
          </a:prstGeom>
          <a:noFill/>
        </p:spPr>
        <p:txBody>
          <a:bodyPr wrap="square" rtlCol="0">
            <a:spAutoFit/>
          </a:bodyPr>
          <a:lstStyle/>
          <a:p>
            <a:pPr algn="ctr"/>
            <a:r>
              <a:rPr lang="en-CA" dirty="0">
                <a:solidFill>
                  <a:srgbClr val="FFFFFF"/>
                </a:solidFill>
                <a:latin typeface="Futura"/>
              </a:rPr>
              <a:t>Winter</a:t>
            </a:r>
            <a:endParaRPr lang="en-CA" sz="1400" dirty="0">
              <a:solidFill>
                <a:srgbClr val="FFFFFF"/>
              </a:solidFill>
              <a:latin typeface="Futura"/>
            </a:endParaRPr>
          </a:p>
        </p:txBody>
      </p:sp>
      <p:sp>
        <p:nvSpPr>
          <p:cNvPr id="9" name="Oval 8">
            <a:extLst>
              <a:ext uri="{FF2B5EF4-FFF2-40B4-BE49-F238E27FC236}">
                <a16:creationId xmlns:a16="http://schemas.microsoft.com/office/drawing/2014/main" id="{6D76137C-5EB3-48CF-BCCC-FAB77AF3A9F2}"/>
              </a:ext>
            </a:extLst>
          </p:cNvPr>
          <p:cNvSpPr/>
          <p:nvPr/>
        </p:nvSpPr>
        <p:spPr>
          <a:xfrm>
            <a:off x="9197032" y="2900213"/>
            <a:ext cx="1055384" cy="1044077"/>
          </a:xfrm>
          <a:prstGeom prst="ellipse">
            <a:avLst/>
          </a:prstGeom>
          <a:solidFill>
            <a:srgbClr val="398E96"/>
          </a:solidFill>
          <a:ln>
            <a:solidFill>
              <a:srgbClr val="398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latin typeface="Futura"/>
            </a:endParaRPr>
          </a:p>
        </p:txBody>
      </p:sp>
      <p:sp>
        <p:nvSpPr>
          <p:cNvPr id="12" name="TextBox 11">
            <a:extLst>
              <a:ext uri="{FF2B5EF4-FFF2-40B4-BE49-F238E27FC236}">
                <a16:creationId xmlns:a16="http://schemas.microsoft.com/office/drawing/2014/main" id="{6669E4E3-C91A-44F5-AF49-A3116959F989}"/>
              </a:ext>
            </a:extLst>
          </p:cNvPr>
          <p:cNvSpPr txBox="1"/>
          <p:nvPr/>
        </p:nvSpPr>
        <p:spPr>
          <a:xfrm>
            <a:off x="9135124" y="3182079"/>
            <a:ext cx="1179200" cy="369332"/>
          </a:xfrm>
          <a:prstGeom prst="rect">
            <a:avLst/>
          </a:prstGeom>
          <a:noFill/>
        </p:spPr>
        <p:txBody>
          <a:bodyPr wrap="square" rtlCol="0">
            <a:spAutoFit/>
          </a:bodyPr>
          <a:lstStyle/>
          <a:p>
            <a:pPr algn="ctr"/>
            <a:r>
              <a:rPr lang="en-CA" dirty="0">
                <a:solidFill>
                  <a:srgbClr val="FFFFFF"/>
                </a:solidFill>
                <a:latin typeface="Futura"/>
              </a:rPr>
              <a:t>Spring</a:t>
            </a:r>
            <a:endParaRPr lang="en-CA" sz="1400" dirty="0">
              <a:solidFill>
                <a:srgbClr val="FFFFFF"/>
              </a:solidFill>
              <a:latin typeface="Futura"/>
            </a:endParaRPr>
          </a:p>
        </p:txBody>
      </p:sp>
      <p:cxnSp>
        <p:nvCxnSpPr>
          <p:cNvPr id="32" name="Straight Connector 31">
            <a:extLst>
              <a:ext uri="{FF2B5EF4-FFF2-40B4-BE49-F238E27FC236}">
                <a16:creationId xmlns:a16="http://schemas.microsoft.com/office/drawing/2014/main" id="{130B444D-E60F-4135-9FEF-25B914676ADB}"/>
              </a:ext>
            </a:extLst>
          </p:cNvPr>
          <p:cNvCxnSpPr>
            <a:cxnSpLocks/>
          </p:cNvCxnSpPr>
          <p:nvPr/>
        </p:nvCxnSpPr>
        <p:spPr>
          <a:xfrm>
            <a:off x="2147956" y="2967982"/>
            <a:ext cx="0" cy="364384"/>
          </a:xfrm>
          <a:prstGeom prst="line">
            <a:avLst/>
          </a:prstGeom>
          <a:ln w="19050">
            <a:solidFill>
              <a:srgbClr val="F8CA9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1A5EFAF-4EF0-4E88-ABD8-808E25AC9DE6}"/>
              </a:ext>
            </a:extLst>
          </p:cNvPr>
          <p:cNvSpPr txBox="1"/>
          <p:nvPr/>
        </p:nvSpPr>
        <p:spPr>
          <a:xfrm>
            <a:off x="1400256" y="1894779"/>
            <a:ext cx="1516173" cy="954107"/>
          </a:xfrm>
          <a:prstGeom prst="rect">
            <a:avLst/>
          </a:prstGeom>
          <a:noFill/>
        </p:spPr>
        <p:txBody>
          <a:bodyPr wrap="square" rtlCol="0">
            <a:spAutoFit/>
          </a:bodyPr>
          <a:lstStyle/>
          <a:p>
            <a:pPr algn="ctr"/>
            <a:r>
              <a:rPr lang="en-CA" sz="1400" dirty="0">
                <a:latin typeface="Futura"/>
              </a:rPr>
              <a:t>Confirm your short list of schools and programs</a:t>
            </a:r>
          </a:p>
        </p:txBody>
      </p:sp>
      <p:sp>
        <p:nvSpPr>
          <p:cNvPr id="33" name="Oval 32">
            <a:extLst>
              <a:ext uri="{FF2B5EF4-FFF2-40B4-BE49-F238E27FC236}">
                <a16:creationId xmlns:a16="http://schemas.microsoft.com/office/drawing/2014/main" id="{881A7585-E072-479B-9997-2EB9A0E31EFE}"/>
              </a:ext>
            </a:extLst>
          </p:cNvPr>
          <p:cNvSpPr/>
          <p:nvPr/>
        </p:nvSpPr>
        <p:spPr>
          <a:xfrm>
            <a:off x="4331423" y="3284775"/>
            <a:ext cx="220006" cy="220006"/>
          </a:xfrm>
          <a:prstGeom prst="ellipse">
            <a:avLst/>
          </a:prstGeom>
          <a:solidFill>
            <a:srgbClr val="F8CA90"/>
          </a:solidFill>
          <a:ln>
            <a:solidFill>
              <a:srgbClr val="F8C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5" name="Straight Connector 34">
            <a:extLst>
              <a:ext uri="{FF2B5EF4-FFF2-40B4-BE49-F238E27FC236}">
                <a16:creationId xmlns:a16="http://schemas.microsoft.com/office/drawing/2014/main" id="{B810DB09-0AA5-4D0F-89EA-CDC58F97F528}"/>
              </a:ext>
            </a:extLst>
          </p:cNvPr>
          <p:cNvCxnSpPr>
            <a:endCxn id="33" idx="0"/>
          </p:cNvCxnSpPr>
          <p:nvPr/>
        </p:nvCxnSpPr>
        <p:spPr>
          <a:xfrm>
            <a:off x="4441426" y="2920391"/>
            <a:ext cx="0" cy="364384"/>
          </a:xfrm>
          <a:prstGeom prst="line">
            <a:avLst/>
          </a:prstGeom>
          <a:ln w="19050">
            <a:solidFill>
              <a:srgbClr val="F8CA9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A319F1B-440D-4C5D-A0AA-6A0587389084}"/>
              </a:ext>
            </a:extLst>
          </p:cNvPr>
          <p:cNvSpPr txBox="1"/>
          <p:nvPr/>
        </p:nvSpPr>
        <p:spPr>
          <a:xfrm>
            <a:off x="3739177" y="1903411"/>
            <a:ext cx="1311380" cy="738664"/>
          </a:xfrm>
          <a:prstGeom prst="rect">
            <a:avLst/>
          </a:prstGeom>
          <a:noFill/>
        </p:spPr>
        <p:txBody>
          <a:bodyPr wrap="square" rtlCol="0">
            <a:spAutoFit/>
          </a:bodyPr>
          <a:lstStyle/>
          <a:p>
            <a:pPr algn="ctr"/>
            <a:r>
              <a:rPr lang="en-CA" sz="1400" dirty="0">
                <a:latin typeface="Futura"/>
              </a:rPr>
              <a:t>Oct application portals open</a:t>
            </a:r>
          </a:p>
        </p:txBody>
      </p:sp>
      <p:sp>
        <p:nvSpPr>
          <p:cNvPr id="15" name="TextBox 14">
            <a:extLst>
              <a:ext uri="{FF2B5EF4-FFF2-40B4-BE49-F238E27FC236}">
                <a16:creationId xmlns:a16="http://schemas.microsoft.com/office/drawing/2014/main" id="{94157E91-46D2-408C-96B5-DD377068FE0F}"/>
              </a:ext>
            </a:extLst>
          </p:cNvPr>
          <p:cNvSpPr txBox="1"/>
          <p:nvPr/>
        </p:nvSpPr>
        <p:spPr>
          <a:xfrm>
            <a:off x="5148697" y="3872225"/>
            <a:ext cx="1461638" cy="1169551"/>
          </a:xfrm>
          <a:prstGeom prst="rect">
            <a:avLst/>
          </a:prstGeom>
          <a:noFill/>
        </p:spPr>
        <p:txBody>
          <a:bodyPr wrap="square" rtlCol="0">
            <a:spAutoFit/>
          </a:bodyPr>
          <a:lstStyle/>
          <a:p>
            <a:pPr algn="ctr"/>
            <a:r>
              <a:rPr lang="en-CA" sz="1400" dirty="0">
                <a:latin typeface="Futura"/>
              </a:rPr>
              <a:t>Nov/Dec</a:t>
            </a:r>
          </a:p>
          <a:p>
            <a:pPr algn="ctr"/>
            <a:r>
              <a:rPr lang="en-CA" sz="1400" dirty="0">
                <a:latin typeface="Futura"/>
              </a:rPr>
              <a:t>Supplemental writing and early scholarships</a:t>
            </a:r>
          </a:p>
        </p:txBody>
      </p:sp>
      <p:sp>
        <p:nvSpPr>
          <p:cNvPr id="39" name="Oval 38">
            <a:extLst>
              <a:ext uri="{FF2B5EF4-FFF2-40B4-BE49-F238E27FC236}">
                <a16:creationId xmlns:a16="http://schemas.microsoft.com/office/drawing/2014/main" id="{73E994A1-519B-4C67-BE3F-0CE4EC9680A5}"/>
              </a:ext>
            </a:extLst>
          </p:cNvPr>
          <p:cNvSpPr/>
          <p:nvPr/>
        </p:nvSpPr>
        <p:spPr>
          <a:xfrm>
            <a:off x="10385524" y="3250894"/>
            <a:ext cx="220006" cy="220006"/>
          </a:xfrm>
          <a:prstGeom prst="ellipse">
            <a:avLst/>
          </a:prstGeom>
          <a:solidFill>
            <a:srgbClr val="F8CA90"/>
          </a:solidFill>
          <a:ln>
            <a:solidFill>
              <a:srgbClr val="F8C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0" name="Straight Connector 39">
            <a:extLst>
              <a:ext uri="{FF2B5EF4-FFF2-40B4-BE49-F238E27FC236}">
                <a16:creationId xmlns:a16="http://schemas.microsoft.com/office/drawing/2014/main" id="{1AEDF3CF-BC31-4B0C-BE56-35024B2DF774}"/>
              </a:ext>
            </a:extLst>
          </p:cNvPr>
          <p:cNvCxnSpPr>
            <a:cxnSpLocks/>
          </p:cNvCxnSpPr>
          <p:nvPr/>
        </p:nvCxnSpPr>
        <p:spPr>
          <a:xfrm>
            <a:off x="8041140" y="2996513"/>
            <a:ext cx="0" cy="364384"/>
          </a:xfrm>
          <a:prstGeom prst="line">
            <a:avLst/>
          </a:prstGeom>
          <a:ln w="19050">
            <a:solidFill>
              <a:srgbClr val="F8CA9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1694D7C-D4A7-4B6C-9770-95E8DECEB52B}"/>
              </a:ext>
            </a:extLst>
          </p:cNvPr>
          <p:cNvSpPr txBox="1"/>
          <p:nvPr/>
        </p:nvSpPr>
        <p:spPr>
          <a:xfrm>
            <a:off x="7124392" y="1903411"/>
            <a:ext cx="1833495" cy="738664"/>
          </a:xfrm>
          <a:prstGeom prst="rect">
            <a:avLst/>
          </a:prstGeom>
          <a:noFill/>
        </p:spPr>
        <p:txBody>
          <a:bodyPr wrap="square" rtlCol="0">
            <a:spAutoFit/>
          </a:bodyPr>
          <a:lstStyle/>
          <a:p>
            <a:pPr algn="ctr"/>
            <a:r>
              <a:rPr lang="en-CA" sz="1400" dirty="0">
                <a:latin typeface="Futura"/>
              </a:rPr>
              <a:t>Dec-Feb</a:t>
            </a:r>
          </a:p>
          <a:p>
            <a:pPr algn="ctr"/>
            <a:r>
              <a:rPr lang="en-CA" sz="1400" dirty="0">
                <a:latin typeface="Futura"/>
              </a:rPr>
              <a:t>Submit/self report grades/transcripts</a:t>
            </a:r>
          </a:p>
        </p:txBody>
      </p:sp>
      <p:sp>
        <p:nvSpPr>
          <p:cNvPr id="44" name="Oval 43">
            <a:extLst>
              <a:ext uri="{FF2B5EF4-FFF2-40B4-BE49-F238E27FC236}">
                <a16:creationId xmlns:a16="http://schemas.microsoft.com/office/drawing/2014/main" id="{540E558A-859D-41C0-928D-BE9012D4A58C}"/>
              </a:ext>
            </a:extLst>
          </p:cNvPr>
          <p:cNvSpPr/>
          <p:nvPr/>
        </p:nvSpPr>
        <p:spPr>
          <a:xfrm>
            <a:off x="8474900" y="3289504"/>
            <a:ext cx="220006" cy="220006"/>
          </a:xfrm>
          <a:prstGeom prst="ellipse">
            <a:avLst/>
          </a:prstGeom>
          <a:solidFill>
            <a:srgbClr val="F8CA90"/>
          </a:solidFill>
          <a:ln>
            <a:solidFill>
              <a:srgbClr val="F8C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5" name="Straight Connector 44">
            <a:extLst>
              <a:ext uri="{FF2B5EF4-FFF2-40B4-BE49-F238E27FC236}">
                <a16:creationId xmlns:a16="http://schemas.microsoft.com/office/drawing/2014/main" id="{E9A39CB5-9A74-448F-89E8-96100450FD4F}"/>
              </a:ext>
            </a:extLst>
          </p:cNvPr>
          <p:cNvCxnSpPr>
            <a:cxnSpLocks/>
          </p:cNvCxnSpPr>
          <p:nvPr/>
        </p:nvCxnSpPr>
        <p:spPr>
          <a:xfrm>
            <a:off x="8584903" y="3499345"/>
            <a:ext cx="0" cy="364384"/>
          </a:xfrm>
          <a:prstGeom prst="line">
            <a:avLst/>
          </a:prstGeom>
          <a:ln w="19050">
            <a:solidFill>
              <a:srgbClr val="F8CA9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EF6D465-012F-4163-A479-00FCBC358E14}"/>
              </a:ext>
            </a:extLst>
          </p:cNvPr>
          <p:cNvSpPr txBox="1"/>
          <p:nvPr/>
        </p:nvSpPr>
        <p:spPr>
          <a:xfrm>
            <a:off x="10444314" y="3872224"/>
            <a:ext cx="1461638" cy="1169551"/>
          </a:xfrm>
          <a:prstGeom prst="rect">
            <a:avLst/>
          </a:prstGeom>
          <a:noFill/>
        </p:spPr>
        <p:txBody>
          <a:bodyPr wrap="square" rtlCol="0">
            <a:spAutoFit/>
          </a:bodyPr>
          <a:lstStyle/>
          <a:p>
            <a:pPr algn="ctr"/>
            <a:r>
              <a:rPr lang="en-CA" sz="1400" dirty="0">
                <a:latin typeface="Futura"/>
              </a:rPr>
              <a:t>May/Jun</a:t>
            </a:r>
          </a:p>
          <a:p>
            <a:pPr algn="ctr"/>
            <a:r>
              <a:rPr lang="en-CA" sz="1400" dirty="0">
                <a:latin typeface="Futura"/>
              </a:rPr>
              <a:t>Housing applications and course planning</a:t>
            </a:r>
          </a:p>
        </p:txBody>
      </p:sp>
      <p:cxnSp>
        <p:nvCxnSpPr>
          <p:cNvPr id="49" name="Straight Connector 48">
            <a:extLst>
              <a:ext uri="{FF2B5EF4-FFF2-40B4-BE49-F238E27FC236}">
                <a16:creationId xmlns:a16="http://schemas.microsoft.com/office/drawing/2014/main" id="{BAEF522C-631B-401E-8D62-640EAAA15317}"/>
              </a:ext>
            </a:extLst>
          </p:cNvPr>
          <p:cNvCxnSpPr>
            <a:cxnSpLocks/>
          </p:cNvCxnSpPr>
          <p:nvPr/>
        </p:nvCxnSpPr>
        <p:spPr>
          <a:xfrm>
            <a:off x="10484302" y="2932027"/>
            <a:ext cx="0" cy="364384"/>
          </a:xfrm>
          <a:prstGeom prst="line">
            <a:avLst/>
          </a:prstGeom>
          <a:ln w="19050">
            <a:solidFill>
              <a:srgbClr val="F8CA9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4BF0BF7-B40F-4373-87F2-B11EEEEC79F2}"/>
              </a:ext>
            </a:extLst>
          </p:cNvPr>
          <p:cNvSpPr txBox="1"/>
          <p:nvPr/>
        </p:nvSpPr>
        <p:spPr>
          <a:xfrm>
            <a:off x="9527567" y="1898374"/>
            <a:ext cx="1833495" cy="523220"/>
          </a:xfrm>
          <a:prstGeom prst="rect">
            <a:avLst/>
          </a:prstGeom>
          <a:noFill/>
        </p:spPr>
        <p:txBody>
          <a:bodyPr wrap="square" rtlCol="0">
            <a:spAutoFit/>
          </a:bodyPr>
          <a:lstStyle/>
          <a:p>
            <a:pPr algn="ctr"/>
            <a:r>
              <a:rPr lang="en-CA" sz="1400" dirty="0">
                <a:latin typeface="Futura"/>
              </a:rPr>
              <a:t>Apr</a:t>
            </a:r>
          </a:p>
          <a:p>
            <a:pPr algn="ctr"/>
            <a:r>
              <a:rPr lang="en-CA" sz="1400" dirty="0">
                <a:latin typeface="Futura"/>
              </a:rPr>
              <a:t>Decision making</a:t>
            </a:r>
          </a:p>
        </p:txBody>
      </p:sp>
      <p:sp>
        <p:nvSpPr>
          <p:cNvPr id="53" name="Oval 52">
            <a:extLst>
              <a:ext uri="{FF2B5EF4-FFF2-40B4-BE49-F238E27FC236}">
                <a16:creationId xmlns:a16="http://schemas.microsoft.com/office/drawing/2014/main" id="{EEA389CE-5F87-4EBC-A5AF-5D17B6116B77}"/>
              </a:ext>
            </a:extLst>
          </p:cNvPr>
          <p:cNvSpPr/>
          <p:nvPr/>
        </p:nvSpPr>
        <p:spPr>
          <a:xfrm>
            <a:off x="11090330" y="3263089"/>
            <a:ext cx="220006" cy="220006"/>
          </a:xfrm>
          <a:prstGeom prst="ellipse">
            <a:avLst/>
          </a:prstGeom>
          <a:solidFill>
            <a:srgbClr val="F8CA90"/>
          </a:solidFill>
          <a:ln>
            <a:solidFill>
              <a:srgbClr val="F8C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5" name="Straight Connector 54">
            <a:extLst>
              <a:ext uri="{FF2B5EF4-FFF2-40B4-BE49-F238E27FC236}">
                <a16:creationId xmlns:a16="http://schemas.microsoft.com/office/drawing/2014/main" id="{65B590CF-279D-4F6A-85F6-D31BBAEBEA7E}"/>
              </a:ext>
            </a:extLst>
          </p:cNvPr>
          <p:cNvCxnSpPr>
            <a:cxnSpLocks/>
          </p:cNvCxnSpPr>
          <p:nvPr/>
        </p:nvCxnSpPr>
        <p:spPr>
          <a:xfrm>
            <a:off x="11200333" y="3483095"/>
            <a:ext cx="0" cy="364384"/>
          </a:xfrm>
          <a:prstGeom prst="line">
            <a:avLst/>
          </a:prstGeom>
          <a:ln w="19050">
            <a:solidFill>
              <a:srgbClr val="F8CA90"/>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EEA9FE82-1929-4737-B542-D5C6FCC200ED}"/>
              </a:ext>
            </a:extLst>
          </p:cNvPr>
          <p:cNvSpPr txBox="1"/>
          <p:nvPr/>
        </p:nvSpPr>
        <p:spPr>
          <a:xfrm>
            <a:off x="7854084" y="3918672"/>
            <a:ext cx="1461638" cy="1169551"/>
          </a:xfrm>
          <a:prstGeom prst="rect">
            <a:avLst/>
          </a:prstGeom>
          <a:noFill/>
        </p:spPr>
        <p:txBody>
          <a:bodyPr wrap="square" rtlCol="0">
            <a:spAutoFit/>
          </a:bodyPr>
          <a:lstStyle/>
          <a:p>
            <a:pPr algn="ctr"/>
            <a:r>
              <a:rPr lang="en-CA" sz="1400" dirty="0">
                <a:latin typeface="Futura"/>
              </a:rPr>
              <a:t>Feb/Mar</a:t>
            </a:r>
          </a:p>
          <a:p>
            <a:pPr algn="ctr"/>
            <a:r>
              <a:rPr lang="en-CA" sz="1400" dirty="0">
                <a:latin typeface="Futura"/>
              </a:rPr>
              <a:t>Late scholarship applications, research</a:t>
            </a:r>
          </a:p>
        </p:txBody>
      </p:sp>
    </p:spTree>
    <p:extLst>
      <p:ext uri="{BB962C8B-B14F-4D97-AF65-F5344CB8AC3E}">
        <p14:creationId xmlns:p14="http://schemas.microsoft.com/office/powerpoint/2010/main" val="4127321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1F39D5D4-570E-426F-A293-BDEA58842D85}"/>
              </a:ext>
            </a:extLst>
          </p:cNvPr>
          <p:cNvSpPr>
            <a:spLocks noGrp="1"/>
          </p:cNvSpPr>
          <p:nvPr>
            <p:ph type="ftr" sz="quarter" idx="11"/>
          </p:nvPr>
        </p:nvSpPr>
        <p:spPr>
          <a:xfrm>
            <a:off x="261257" y="6356350"/>
            <a:ext cx="11669486" cy="429461"/>
          </a:xfrm>
          <a:ln w="12700">
            <a:solidFill>
              <a:srgbClr val="398E96"/>
            </a:solidFill>
          </a:ln>
        </p:spPr>
        <p:txBody>
          <a:bodyPr/>
          <a:lstStyle/>
          <a:p>
            <a:pPr algn="l"/>
            <a:r>
              <a:rPr lang="en-CA" sz="1400">
                <a:solidFill>
                  <a:schemeClr val="bg1">
                    <a:lumMod val="65000"/>
                  </a:schemeClr>
                </a:solidFill>
                <a:latin typeface="Futura"/>
              </a:rPr>
              <a:t>Together | Counselling + Educational Guidance</a:t>
            </a:r>
            <a:endParaRPr lang="en-CA" sz="1400" dirty="0">
              <a:solidFill>
                <a:schemeClr val="bg1">
                  <a:lumMod val="65000"/>
                </a:schemeClr>
              </a:solidFill>
              <a:latin typeface="Futura"/>
            </a:endParaRPr>
          </a:p>
        </p:txBody>
      </p:sp>
      <p:sp>
        <p:nvSpPr>
          <p:cNvPr id="10" name="Rectangle 9">
            <a:extLst>
              <a:ext uri="{FF2B5EF4-FFF2-40B4-BE49-F238E27FC236}">
                <a16:creationId xmlns:a16="http://schemas.microsoft.com/office/drawing/2014/main" id="{328ACD87-F4F5-4734-B6B9-4695BEEA6E2F}"/>
              </a:ext>
            </a:extLst>
          </p:cNvPr>
          <p:cNvSpPr/>
          <p:nvPr/>
        </p:nvSpPr>
        <p:spPr>
          <a:xfrm>
            <a:off x="261257" y="220006"/>
            <a:ext cx="11669486" cy="5999819"/>
          </a:xfrm>
          <a:prstGeom prst="rect">
            <a:avLst/>
          </a:prstGeom>
          <a:noFill/>
          <a:ln>
            <a:solidFill>
              <a:srgbClr val="398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a:extLst>
              <a:ext uri="{FF2B5EF4-FFF2-40B4-BE49-F238E27FC236}">
                <a16:creationId xmlns:a16="http://schemas.microsoft.com/office/drawing/2014/main" id="{BCC11B56-2DFD-4B3D-A722-4D9BC0FE189A}"/>
              </a:ext>
            </a:extLst>
          </p:cNvPr>
          <p:cNvSpPr txBox="1"/>
          <p:nvPr/>
        </p:nvSpPr>
        <p:spPr>
          <a:xfrm>
            <a:off x="742122" y="2242863"/>
            <a:ext cx="5804452" cy="4647426"/>
          </a:xfrm>
          <a:prstGeom prst="rect">
            <a:avLst/>
          </a:prstGeom>
          <a:noFill/>
        </p:spPr>
        <p:txBody>
          <a:bodyPr wrap="square">
            <a:spAutoFit/>
          </a:bodyPr>
          <a:lstStyle/>
          <a:p>
            <a:pPr rtl="0">
              <a:spcBef>
                <a:spcPts val="0"/>
              </a:spcBef>
              <a:spcAft>
                <a:spcPts val="0"/>
              </a:spcAft>
            </a:pPr>
            <a:br>
              <a:rPr lang="en-US" sz="2800" b="0" dirty="0">
                <a:effectLst/>
              </a:rPr>
            </a:br>
            <a:r>
              <a:rPr lang="en-US" sz="2800" b="0" i="0" u="none" strike="noStrike" dirty="0">
                <a:solidFill>
                  <a:srgbClr val="000000"/>
                </a:solidFill>
                <a:effectLst/>
                <a:latin typeface="Calibri" panose="020F0502020204030204" pitchFamily="34" charset="0"/>
              </a:rPr>
              <a:t>Grade 11 matters!</a:t>
            </a:r>
            <a:endParaRPr lang="en-US" sz="2800" b="0" dirty="0">
              <a:effectLst/>
            </a:endParaRPr>
          </a:p>
          <a:p>
            <a:pPr rtl="0">
              <a:spcBef>
                <a:spcPts val="0"/>
              </a:spcBef>
              <a:spcAft>
                <a:spcPts val="0"/>
              </a:spcAft>
            </a:pPr>
            <a:r>
              <a:rPr lang="en-US" sz="2800" b="0" i="0" u="none" strike="noStrike" dirty="0">
                <a:solidFill>
                  <a:srgbClr val="000000"/>
                </a:solidFill>
                <a:effectLst/>
                <a:latin typeface="Calibri" panose="020F0502020204030204" pitchFamily="34" charset="0"/>
              </a:rPr>
              <a:t>Most Universities make admission decisions based on final grade 11 marks and first term, grade 12 marks. For semester students, in the absence of a grade 12 mark, a grade 11 mark will be used</a:t>
            </a:r>
            <a:endParaRPr lang="en-US" sz="2800" b="0" dirty="0">
              <a:effectLst/>
            </a:endParaRPr>
          </a:p>
          <a:p>
            <a:pPr rtl="0">
              <a:spcBef>
                <a:spcPts val="0"/>
              </a:spcBef>
              <a:spcAft>
                <a:spcPts val="0"/>
              </a:spcAft>
            </a:pPr>
            <a:br>
              <a:rPr lang="en-US" b="0" dirty="0">
                <a:effectLst/>
              </a:rPr>
            </a:br>
            <a:br>
              <a:rPr lang="en-US" b="0" dirty="0">
                <a:effectLst/>
              </a:rPr>
            </a:br>
            <a:br>
              <a:rPr lang="en-US" dirty="0"/>
            </a:br>
            <a:endParaRPr lang="en-CA" dirty="0"/>
          </a:p>
        </p:txBody>
      </p:sp>
      <p:sp>
        <p:nvSpPr>
          <p:cNvPr id="18" name="Rectangle 17">
            <a:extLst>
              <a:ext uri="{FF2B5EF4-FFF2-40B4-BE49-F238E27FC236}">
                <a16:creationId xmlns:a16="http://schemas.microsoft.com/office/drawing/2014/main" id="{AAF57563-B107-4199-B784-8600EE916808}"/>
              </a:ext>
            </a:extLst>
          </p:cNvPr>
          <p:cNvSpPr/>
          <p:nvPr/>
        </p:nvSpPr>
        <p:spPr>
          <a:xfrm>
            <a:off x="6845120" y="133175"/>
            <a:ext cx="5085623" cy="6652636"/>
          </a:xfrm>
          <a:prstGeom prst="rect">
            <a:avLst/>
          </a:prstGeom>
          <a:gradFill>
            <a:gsLst>
              <a:gs pos="0">
                <a:srgbClr val="398E96"/>
              </a:gs>
              <a:gs pos="74000">
                <a:srgbClr val="9FC9CD"/>
              </a:gs>
              <a:gs pos="83000">
                <a:srgbClr val="9FC9CD"/>
              </a:gs>
              <a:gs pos="100000">
                <a:srgbClr val="9FC9C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0"/>
              </a:spcBef>
              <a:spcAft>
                <a:spcPts val="0"/>
              </a:spcAft>
            </a:pPr>
            <a:endParaRPr lang="en-US" sz="2400" b="0" i="0" u="none" strike="noStrike" dirty="0">
              <a:solidFill>
                <a:schemeClr val="bg1"/>
              </a:solidFill>
              <a:effectLst/>
              <a:latin typeface="Calibri" panose="020F0502020204030204" pitchFamily="34" charset="0"/>
            </a:endParaRPr>
          </a:p>
          <a:p>
            <a:pPr rtl="0">
              <a:spcBef>
                <a:spcPts val="0"/>
              </a:spcBef>
              <a:spcAft>
                <a:spcPts val="0"/>
              </a:spcAft>
            </a:pPr>
            <a:endParaRPr lang="en-US" sz="2400" dirty="0">
              <a:solidFill>
                <a:schemeClr val="bg1"/>
              </a:solidFill>
              <a:latin typeface="Calibri" panose="020F0502020204030204" pitchFamily="34" charset="0"/>
            </a:endParaRPr>
          </a:p>
        </p:txBody>
      </p:sp>
      <p:sp>
        <p:nvSpPr>
          <p:cNvPr id="19" name="Rectangle 18">
            <a:extLst>
              <a:ext uri="{FF2B5EF4-FFF2-40B4-BE49-F238E27FC236}">
                <a16:creationId xmlns:a16="http://schemas.microsoft.com/office/drawing/2014/main" id="{F2E9D924-387D-4948-AA5F-EC35722042E3}"/>
              </a:ext>
            </a:extLst>
          </p:cNvPr>
          <p:cNvSpPr/>
          <p:nvPr/>
        </p:nvSpPr>
        <p:spPr>
          <a:xfrm>
            <a:off x="420261" y="1038258"/>
            <a:ext cx="7236215" cy="45719"/>
          </a:xfrm>
          <a:prstGeom prst="rect">
            <a:avLst/>
          </a:prstGeom>
          <a:solidFill>
            <a:srgbClr val="F8C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itle 1">
            <a:extLst>
              <a:ext uri="{FF2B5EF4-FFF2-40B4-BE49-F238E27FC236}">
                <a16:creationId xmlns:a16="http://schemas.microsoft.com/office/drawing/2014/main" id="{2C0EED4F-008F-44EA-AC0E-E3EDDB12548B}"/>
              </a:ext>
            </a:extLst>
          </p:cNvPr>
          <p:cNvSpPr txBox="1">
            <a:spLocks/>
          </p:cNvSpPr>
          <p:nvPr/>
        </p:nvSpPr>
        <p:spPr>
          <a:xfrm>
            <a:off x="533400" y="1305357"/>
            <a:ext cx="6132443" cy="10492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Grade 11 – the process begins	</a:t>
            </a:r>
            <a:endParaRPr lang="en-CA" sz="3600" dirty="0"/>
          </a:p>
        </p:txBody>
      </p:sp>
      <p:sp>
        <p:nvSpPr>
          <p:cNvPr id="8" name="TextBox 7">
            <a:extLst>
              <a:ext uri="{FF2B5EF4-FFF2-40B4-BE49-F238E27FC236}">
                <a16:creationId xmlns:a16="http://schemas.microsoft.com/office/drawing/2014/main" id="{311C35EB-83C0-4980-B720-E42375A0DC5E}"/>
              </a:ext>
            </a:extLst>
          </p:cNvPr>
          <p:cNvSpPr txBox="1"/>
          <p:nvPr/>
        </p:nvSpPr>
        <p:spPr>
          <a:xfrm>
            <a:off x="7262191" y="1477617"/>
            <a:ext cx="4306957" cy="4678204"/>
          </a:xfrm>
          <a:prstGeom prst="rect">
            <a:avLst/>
          </a:prstGeom>
          <a:noFill/>
        </p:spPr>
        <p:txBody>
          <a:bodyPr wrap="square" rtlCol="0">
            <a:spAutoFit/>
          </a:bodyPr>
          <a:lstStyle/>
          <a:p>
            <a:pPr rtl="0">
              <a:spcBef>
                <a:spcPts val="0"/>
              </a:spcBef>
              <a:spcAft>
                <a:spcPts val="0"/>
              </a:spcAft>
            </a:pPr>
            <a:r>
              <a:rPr lang="en-US" sz="2000" b="1" i="0" u="none" strike="noStrike" dirty="0">
                <a:solidFill>
                  <a:schemeClr val="bg1"/>
                </a:solidFill>
                <a:effectLst/>
                <a:latin typeface="Calibri" panose="020F0502020204030204" pitchFamily="34" charset="0"/>
              </a:rPr>
              <a:t>Get Involved!</a:t>
            </a:r>
            <a:endParaRPr lang="en-US" sz="2000" b="1" dirty="0">
              <a:solidFill>
                <a:schemeClr val="bg1"/>
              </a:solidFill>
              <a:effectLst/>
            </a:endParaRPr>
          </a:p>
          <a:p>
            <a:pPr rtl="0">
              <a:spcBef>
                <a:spcPts val="0"/>
              </a:spcBef>
              <a:spcAft>
                <a:spcPts val="0"/>
              </a:spcAft>
            </a:pPr>
            <a:r>
              <a:rPr lang="en-US" sz="2000" b="0" i="0" u="none" strike="noStrike" dirty="0">
                <a:solidFill>
                  <a:schemeClr val="bg1"/>
                </a:solidFill>
                <a:effectLst/>
                <a:latin typeface="Calibri" panose="020F0502020204030204" pitchFamily="34" charset="0"/>
              </a:rPr>
              <a:t>Extracurricular activities not only build your personal profile, but also help you learn about your likes, interests and strengths. Knowing this helps you decide what you might want to pursue in post secondary</a:t>
            </a:r>
            <a:endParaRPr lang="en-US" sz="2000" b="0" dirty="0">
              <a:solidFill>
                <a:schemeClr val="bg1"/>
              </a:solidFill>
              <a:effectLst/>
            </a:endParaRPr>
          </a:p>
          <a:p>
            <a:pPr rtl="0">
              <a:spcBef>
                <a:spcPts val="0"/>
              </a:spcBef>
              <a:spcAft>
                <a:spcPts val="0"/>
              </a:spcAft>
            </a:pPr>
            <a:br>
              <a:rPr lang="en-US" sz="2000" b="0" dirty="0">
                <a:solidFill>
                  <a:schemeClr val="bg1"/>
                </a:solidFill>
                <a:effectLst/>
              </a:rPr>
            </a:br>
            <a:r>
              <a:rPr lang="en-US" sz="2000" b="1" i="0" u="none" strike="noStrike" dirty="0">
                <a:solidFill>
                  <a:schemeClr val="bg1"/>
                </a:solidFill>
                <a:effectLst/>
                <a:latin typeface="Calibri" panose="020F0502020204030204" pitchFamily="34" charset="0"/>
              </a:rPr>
              <a:t>Be Creative!</a:t>
            </a:r>
            <a:endParaRPr lang="en-US" sz="2000" b="1" dirty="0">
              <a:solidFill>
                <a:schemeClr val="bg1"/>
              </a:solidFill>
              <a:effectLst/>
            </a:endParaRPr>
          </a:p>
          <a:p>
            <a:pPr rtl="0">
              <a:spcBef>
                <a:spcPts val="0"/>
              </a:spcBef>
              <a:spcAft>
                <a:spcPts val="0"/>
              </a:spcAft>
            </a:pPr>
            <a:r>
              <a:rPr lang="en-US" sz="2000" b="0" i="0" u="none" strike="noStrike" dirty="0">
                <a:solidFill>
                  <a:schemeClr val="bg1"/>
                </a:solidFill>
                <a:effectLst/>
                <a:latin typeface="Calibri" panose="020F0502020204030204" pitchFamily="34" charset="0"/>
              </a:rPr>
              <a:t>There are a lot of things that you cannot do right now, but there many that you can do. Think of creative ways to stay engaged with your community and activities that you enjoy. </a:t>
            </a:r>
            <a:endParaRPr lang="en-US" sz="2000" b="0" dirty="0">
              <a:solidFill>
                <a:schemeClr val="bg1"/>
              </a:solidFill>
              <a:effectLst/>
            </a:endParaRPr>
          </a:p>
          <a:p>
            <a:endParaRPr lang="en-CA" dirty="0"/>
          </a:p>
        </p:txBody>
      </p:sp>
    </p:spTree>
    <p:extLst>
      <p:ext uri="{BB962C8B-B14F-4D97-AF65-F5344CB8AC3E}">
        <p14:creationId xmlns:p14="http://schemas.microsoft.com/office/powerpoint/2010/main" val="1369603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1F39D5D4-570E-426F-A293-BDEA58842D85}"/>
              </a:ext>
            </a:extLst>
          </p:cNvPr>
          <p:cNvSpPr>
            <a:spLocks noGrp="1"/>
          </p:cNvSpPr>
          <p:nvPr>
            <p:ph type="ftr" sz="quarter" idx="11"/>
          </p:nvPr>
        </p:nvSpPr>
        <p:spPr>
          <a:xfrm>
            <a:off x="261257" y="6356350"/>
            <a:ext cx="11669486" cy="429461"/>
          </a:xfrm>
          <a:ln w="12700">
            <a:solidFill>
              <a:srgbClr val="398E96"/>
            </a:solidFill>
          </a:ln>
        </p:spPr>
        <p:txBody>
          <a:bodyPr/>
          <a:lstStyle/>
          <a:p>
            <a:pPr algn="l"/>
            <a:r>
              <a:rPr lang="en-CA" sz="1400">
                <a:solidFill>
                  <a:schemeClr val="bg1">
                    <a:lumMod val="65000"/>
                  </a:schemeClr>
                </a:solidFill>
                <a:latin typeface="Futura"/>
              </a:rPr>
              <a:t>Together | Counselling + Educational Guidance</a:t>
            </a:r>
            <a:endParaRPr lang="en-CA" sz="1400" dirty="0">
              <a:solidFill>
                <a:schemeClr val="bg1">
                  <a:lumMod val="65000"/>
                </a:schemeClr>
              </a:solidFill>
              <a:latin typeface="Futura"/>
            </a:endParaRPr>
          </a:p>
        </p:txBody>
      </p:sp>
      <p:sp>
        <p:nvSpPr>
          <p:cNvPr id="10" name="Rectangle 9">
            <a:extLst>
              <a:ext uri="{FF2B5EF4-FFF2-40B4-BE49-F238E27FC236}">
                <a16:creationId xmlns:a16="http://schemas.microsoft.com/office/drawing/2014/main" id="{328ACD87-F4F5-4734-B6B9-4695BEEA6E2F}"/>
              </a:ext>
            </a:extLst>
          </p:cNvPr>
          <p:cNvSpPr/>
          <p:nvPr/>
        </p:nvSpPr>
        <p:spPr>
          <a:xfrm>
            <a:off x="261257" y="220006"/>
            <a:ext cx="11669486" cy="5999819"/>
          </a:xfrm>
          <a:prstGeom prst="rect">
            <a:avLst/>
          </a:prstGeom>
          <a:noFill/>
          <a:ln>
            <a:solidFill>
              <a:srgbClr val="398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a:extLst>
              <a:ext uri="{FF2B5EF4-FFF2-40B4-BE49-F238E27FC236}">
                <a16:creationId xmlns:a16="http://schemas.microsoft.com/office/drawing/2014/main" id="{BCC11B56-2DFD-4B3D-A722-4D9BC0FE189A}"/>
              </a:ext>
            </a:extLst>
          </p:cNvPr>
          <p:cNvSpPr txBox="1"/>
          <p:nvPr/>
        </p:nvSpPr>
        <p:spPr>
          <a:xfrm>
            <a:off x="650963" y="2636238"/>
            <a:ext cx="5804452" cy="3200876"/>
          </a:xfrm>
          <a:prstGeom prst="rect">
            <a:avLst/>
          </a:prstGeom>
          <a:noFill/>
        </p:spPr>
        <p:txBody>
          <a:bodyPr wrap="square">
            <a:spAutoFit/>
          </a:bodyPr>
          <a:lstStyle/>
          <a:p>
            <a:pPr rtl="0">
              <a:spcBef>
                <a:spcPts val="0"/>
              </a:spcBef>
              <a:spcAft>
                <a:spcPts val="0"/>
              </a:spcAft>
            </a:pPr>
            <a:br>
              <a:rPr lang="en-US" b="0" dirty="0">
                <a:effectLst/>
              </a:rPr>
            </a:br>
            <a:r>
              <a:rPr lang="en-US" sz="2800" b="1" i="0" u="none" strike="noStrike" dirty="0">
                <a:solidFill>
                  <a:srgbClr val="000000"/>
                </a:solidFill>
                <a:effectLst/>
                <a:latin typeface="Calibri" panose="020F0502020204030204" pitchFamily="34" charset="0"/>
              </a:rPr>
              <a:t>Grade 10 is what grade 11 ‘used to be’</a:t>
            </a:r>
            <a:endParaRPr lang="en-US" sz="2800" b="0" dirty="0">
              <a:effectLst/>
            </a:endParaRPr>
          </a:p>
          <a:p>
            <a:pPr rtl="0">
              <a:spcBef>
                <a:spcPts val="0"/>
              </a:spcBef>
              <a:spcAft>
                <a:spcPts val="0"/>
              </a:spcAft>
            </a:pPr>
            <a:r>
              <a:rPr lang="en-US" sz="2800" b="0" i="0" u="none" strike="noStrike" dirty="0">
                <a:solidFill>
                  <a:srgbClr val="000000"/>
                </a:solidFill>
                <a:effectLst/>
                <a:latin typeface="Calibri" panose="020F0502020204030204" pitchFamily="34" charset="0"/>
              </a:rPr>
              <a:t>This is the year to learn how to learn well.</a:t>
            </a:r>
            <a:endParaRPr lang="en-US" sz="2800" b="0" dirty="0">
              <a:effectLst/>
            </a:endParaRPr>
          </a:p>
          <a:p>
            <a:pPr rtl="0">
              <a:spcBef>
                <a:spcPts val="0"/>
              </a:spcBef>
              <a:spcAft>
                <a:spcPts val="0"/>
              </a:spcAft>
            </a:pPr>
            <a:br>
              <a:rPr lang="en-US" b="0" dirty="0">
                <a:effectLst/>
              </a:rPr>
            </a:br>
            <a:br>
              <a:rPr lang="en-US" b="0" dirty="0">
                <a:effectLst/>
              </a:rPr>
            </a:br>
            <a:br>
              <a:rPr lang="en-US" dirty="0"/>
            </a:br>
            <a:endParaRPr lang="en-CA" dirty="0"/>
          </a:p>
        </p:txBody>
      </p:sp>
      <p:sp>
        <p:nvSpPr>
          <p:cNvPr id="18" name="Rectangle 17">
            <a:extLst>
              <a:ext uri="{FF2B5EF4-FFF2-40B4-BE49-F238E27FC236}">
                <a16:creationId xmlns:a16="http://schemas.microsoft.com/office/drawing/2014/main" id="{AAF57563-B107-4199-B784-8600EE916808}"/>
              </a:ext>
            </a:extLst>
          </p:cNvPr>
          <p:cNvSpPr/>
          <p:nvPr/>
        </p:nvSpPr>
        <p:spPr>
          <a:xfrm>
            <a:off x="6845120" y="133175"/>
            <a:ext cx="5085623" cy="6652636"/>
          </a:xfrm>
          <a:prstGeom prst="rect">
            <a:avLst/>
          </a:prstGeom>
          <a:gradFill>
            <a:gsLst>
              <a:gs pos="0">
                <a:srgbClr val="398E96"/>
              </a:gs>
              <a:gs pos="74000">
                <a:srgbClr val="9FC9CD"/>
              </a:gs>
              <a:gs pos="83000">
                <a:srgbClr val="9FC9CD"/>
              </a:gs>
              <a:gs pos="100000">
                <a:srgbClr val="9FC9C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0"/>
              </a:spcBef>
              <a:spcAft>
                <a:spcPts val="0"/>
              </a:spcAft>
            </a:pPr>
            <a:br>
              <a:rPr lang="en-US" b="0" dirty="0">
                <a:effectLst/>
              </a:rPr>
            </a:br>
            <a:br>
              <a:rPr lang="en-US" b="0" dirty="0">
                <a:effectLst/>
              </a:rPr>
            </a:br>
            <a:br>
              <a:rPr lang="en-US" dirty="0"/>
            </a:br>
            <a:endParaRPr lang="en-US" b="0" dirty="0">
              <a:solidFill>
                <a:schemeClr val="bg1"/>
              </a:solidFill>
              <a:effectLst/>
            </a:endParaRPr>
          </a:p>
        </p:txBody>
      </p:sp>
      <p:sp>
        <p:nvSpPr>
          <p:cNvPr id="19" name="Rectangle 18">
            <a:extLst>
              <a:ext uri="{FF2B5EF4-FFF2-40B4-BE49-F238E27FC236}">
                <a16:creationId xmlns:a16="http://schemas.microsoft.com/office/drawing/2014/main" id="{F2E9D924-387D-4948-AA5F-EC35722042E3}"/>
              </a:ext>
            </a:extLst>
          </p:cNvPr>
          <p:cNvSpPr/>
          <p:nvPr/>
        </p:nvSpPr>
        <p:spPr>
          <a:xfrm>
            <a:off x="420261" y="1038258"/>
            <a:ext cx="7236215" cy="45719"/>
          </a:xfrm>
          <a:prstGeom prst="rect">
            <a:avLst/>
          </a:prstGeom>
          <a:solidFill>
            <a:srgbClr val="F8C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itle 1">
            <a:extLst>
              <a:ext uri="{FF2B5EF4-FFF2-40B4-BE49-F238E27FC236}">
                <a16:creationId xmlns:a16="http://schemas.microsoft.com/office/drawing/2014/main" id="{2C0EED4F-008F-44EA-AC0E-E3EDDB12548B}"/>
              </a:ext>
            </a:extLst>
          </p:cNvPr>
          <p:cNvSpPr txBox="1">
            <a:spLocks/>
          </p:cNvSpPr>
          <p:nvPr/>
        </p:nvSpPr>
        <p:spPr>
          <a:xfrm>
            <a:off x="533400" y="1305357"/>
            <a:ext cx="6132443" cy="10492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Grade 10 – planning ahead	</a:t>
            </a:r>
            <a:endParaRPr lang="en-CA" sz="3600" dirty="0"/>
          </a:p>
        </p:txBody>
      </p:sp>
      <p:sp>
        <p:nvSpPr>
          <p:cNvPr id="2" name="TextBox 1">
            <a:extLst>
              <a:ext uri="{FF2B5EF4-FFF2-40B4-BE49-F238E27FC236}">
                <a16:creationId xmlns:a16="http://schemas.microsoft.com/office/drawing/2014/main" id="{2BFFF7C1-1E84-477F-A680-6F36293F075D}"/>
              </a:ext>
            </a:extLst>
          </p:cNvPr>
          <p:cNvSpPr txBox="1"/>
          <p:nvPr/>
        </p:nvSpPr>
        <p:spPr>
          <a:xfrm>
            <a:off x="7282070" y="1683026"/>
            <a:ext cx="4194313" cy="4801314"/>
          </a:xfrm>
          <a:prstGeom prst="rect">
            <a:avLst/>
          </a:prstGeom>
          <a:noFill/>
        </p:spPr>
        <p:txBody>
          <a:bodyPr wrap="square" rtlCol="0">
            <a:spAutoFit/>
          </a:bodyPr>
          <a:lstStyle/>
          <a:p>
            <a:pPr rtl="0">
              <a:spcBef>
                <a:spcPts val="0"/>
              </a:spcBef>
              <a:spcAft>
                <a:spcPts val="0"/>
              </a:spcAft>
            </a:pPr>
            <a:r>
              <a:rPr lang="en-US" sz="2400" b="1" i="0" u="none" strike="noStrike" dirty="0">
                <a:solidFill>
                  <a:schemeClr val="bg1"/>
                </a:solidFill>
                <a:effectLst/>
                <a:latin typeface="Calibri" panose="020F0502020204030204" pitchFamily="34" charset="0"/>
              </a:rPr>
              <a:t>Get Involved!</a:t>
            </a:r>
            <a:endParaRPr lang="en-US" sz="2400" b="0" dirty="0">
              <a:solidFill>
                <a:schemeClr val="bg1"/>
              </a:solidFill>
              <a:effectLst/>
            </a:endParaRPr>
          </a:p>
          <a:p>
            <a:pPr rtl="0">
              <a:spcBef>
                <a:spcPts val="0"/>
              </a:spcBef>
              <a:spcAft>
                <a:spcPts val="0"/>
              </a:spcAft>
            </a:pPr>
            <a:r>
              <a:rPr lang="en-US" sz="2400" b="0" i="0" u="none" strike="noStrike" dirty="0">
                <a:solidFill>
                  <a:schemeClr val="bg1"/>
                </a:solidFill>
                <a:effectLst/>
                <a:latin typeface="Calibri" panose="020F0502020204030204" pitchFamily="34" charset="0"/>
              </a:rPr>
              <a:t>Try it all, learn about what you like and don’t like. In grade 11 keep what you enjoy most.</a:t>
            </a:r>
            <a:endParaRPr lang="en-US" sz="2400" b="0" dirty="0">
              <a:solidFill>
                <a:schemeClr val="bg1"/>
              </a:solidFill>
              <a:effectLst/>
            </a:endParaRPr>
          </a:p>
          <a:p>
            <a:pPr rtl="0">
              <a:spcBef>
                <a:spcPts val="0"/>
              </a:spcBef>
              <a:spcAft>
                <a:spcPts val="0"/>
              </a:spcAft>
            </a:pPr>
            <a:br>
              <a:rPr lang="en-US" sz="2400" b="0" dirty="0">
                <a:solidFill>
                  <a:schemeClr val="bg1"/>
                </a:solidFill>
                <a:effectLst/>
              </a:rPr>
            </a:br>
            <a:r>
              <a:rPr lang="en-US" sz="2400" b="1" i="0" u="none" strike="noStrike" dirty="0">
                <a:solidFill>
                  <a:schemeClr val="bg1"/>
                </a:solidFill>
                <a:effectLst/>
                <a:latin typeface="Calibri" panose="020F0502020204030204" pitchFamily="34" charset="0"/>
              </a:rPr>
              <a:t>Start the conversation and research</a:t>
            </a:r>
            <a:endParaRPr lang="en-US" sz="2400" b="0" dirty="0">
              <a:solidFill>
                <a:schemeClr val="bg1"/>
              </a:solidFill>
              <a:effectLst/>
            </a:endParaRPr>
          </a:p>
          <a:p>
            <a:pPr rtl="0">
              <a:spcBef>
                <a:spcPts val="0"/>
              </a:spcBef>
              <a:spcAft>
                <a:spcPts val="0"/>
              </a:spcAft>
            </a:pPr>
            <a:r>
              <a:rPr lang="en-US" sz="2400" b="0" i="0" u="none" strike="noStrike" dirty="0">
                <a:solidFill>
                  <a:schemeClr val="bg1"/>
                </a:solidFill>
                <a:effectLst/>
                <a:latin typeface="Calibri" panose="020F0502020204030204" pitchFamily="34" charset="0"/>
              </a:rPr>
              <a:t>On summer holidays, in a new city, take a campus tour. Talk to friends and family members about their experience, and start looking at websites. </a:t>
            </a:r>
            <a:endParaRPr lang="en-US" sz="2400" b="0" dirty="0">
              <a:solidFill>
                <a:schemeClr val="bg1"/>
              </a:solidFill>
              <a:effectLst/>
            </a:endParaRPr>
          </a:p>
          <a:p>
            <a:endParaRPr lang="en-CA" dirty="0"/>
          </a:p>
        </p:txBody>
      </p:sp>
    </p:spTree>
    <p:extLst>
      <p:ext uri="{BB962C8B-B14F-4D97-AF65-F5344CB8AC3E}">
        <p14:creationId xmlns:p14="http://schemas.microsoft.com/office/powerpoint/2010/main" val="4117516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532EEE-3833-4CA0-A7CF-72EA0450D0D5}"/>
              </a:ext>
            </a:extLst>
          </p:cNvPr>
          <p:cNvSpPr txBox="1"/>
          <p:nvPr/>
        </p:nvSpPr>
        <p:spPr>
          <a:xfrm>
            <a:off x="4419550" y="1037871"/>
            <a:ext cx="7610833" cy="830997"/>
          </a:xfrm>
          <a:prstGeom prst="rect">
            <a:avLst/>
          </a:prstGeom>
          <a:noFill/>
        </p:spPr>
        <p:txBody>
          <a:bodyPr wrap="square" rtlCol="0">
            <a:spAutoFit/>
          </a:bodyPr>
          <a:lstStyle/>
          <a:p>
            <a:r>
              <a:rPr lang="en-CA" sz="4800" dirty="0">
                <a:latin typeface="Futura"/>
              </a:rPr>
              <a:t>Summary</a:t>
            </a:r>
          </a:p>
        </p:txBody>
      </p:sp>
      <p:sp>
        <p:nvSpPr>
          <p:cNvPr id="6" name="Footer Placeholder 5">
            <a:extLst>
              <a:ext uri="{FF2B5EF4-FFF2-40B4-BE49-F238E27FC236}">
                <a16:creationId xmlns:a16="http://schemas.microsoft.com/office/drawing/2014/main" id="{1F39D5D4-570E-426F-A293-BDEA58842D85}"/>
              </a:ext>
            </a:extLst>
          </p:cNvPr>
          <p:cNvSpPr>
            <a:spLocks noGrp="1"/>
          </p:cNvSpPr>
          <p:nvPr>
            <p:ph type="ftr" sz="quarter" idx="11"/>
          </p:nvPr>
        </p:nvSpPr>
        <p:spPr>
          <a:xfrm>
            <a:off x="261257" y="6356350"/>
            <a:ext cx="11669486" cy="429461"/>
          </a:xfrm>
          <a:ln w="12700">
            <a:solidFill>
              <a:srgbClr val="398E96"/>
            </a:solidFill>
          </a:ln>
        </p:spPr>
        <p:txBody>
          <a:bodyPr/>
          <a:lstStyle/>
          <a:p>
            <a:pPr algn="l"/>
            <a:r>
              <a:rPr lang="en-CA" sz="1400" dirty="0">
                <a:solidFill>
                  <a:schemeClr val="bg1">
                    <a:lumMod val="65000"/>
                  </a:schemeClr>
                </a:solidFill>
                <a:latin typeface="Futura"/>
              </a:rPr>
              <a:t>Together | Counselling + Educational Guidance</a:t>
            </a:r>
          </a:p>
        </p:txBody>
      </p:sp>
      <p:sp>
        <p:nvSpPr>
          <p:cNvPr id="10" name="Rectangle 9">
            <a:extLst>
              <a:ext uri="{FF2B5EF4-FFF2-40B4-BE49-F238E27FC236}">
                <a16:creationId xmlns:a16="http://schemas.microsoft.com/office/drawing/2014/main" id="{328ACD87-F4F5-4734-B6B9-4695BEEA6E2F}"/>
              </a:ext>
            </a:extLst>
          </p:cNvPr>
          <p:cNvSpPr/>
          <p:nvPr/>
        </p:nvSpPr>
        <p:spPr>
          <a:xfrm>
            <a:off x="261257" y="220006"/>
            <a:ext cx="11669486" cy="5999819"/>
          </a:xfrm>
          <a:prstGeom prst="rect">
            <a:avLst/>
          </a:prstGeom>
          <a:noFill/>
          <a:ln>
            <a:solidFill>
              <a:srgbClr val="398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a:extLst>
              <a:ext uri="{FF2B5EF4-FFF2-40B4-BE49-F238E27FC236}">
                <a16:creationId xmlns:a16="http://schemas.microsoft.com/office/drawing/2014/main" id="{EC961935-1095-406B-B8A9-8D863AC871C9}"/>
              </a:ext>
            </a:extLst>
          </p:cNvPr>
          <p:cNvSpPr txBox="1"/>
          <p:nvPr/>
        </p:nvSpPr>
        <p:spPr>
          <a:xfrm>
            <a:off x="1033670" y="2088031"/>
            <a:ext cx="9838002" cy="461665"/>
          </a:xfrm>
          <a:prstGeom prst="rect">
            <a:avLst/>
          </a:prstGeom>
          <a:noFill/>
        </p:spPr>
        <p:txBody>
          <a:bodyPr wrap="square" rtlCol="0">
            <a:spAutoFit/>
          </a:bodyPr>
          <a:lstStyle/>
          <a:p>
            <a:pPr marL="342900" indent="-342900">
              <a:buFont typeface="Arial" panose="020B0604020202020204" pitchFamily="34" charset="0"/>
              <a:buChar char="•"/>
            </a:pPr>
            <a:r>
              <a:rPr lang="en-CA" sz="2400" dirty="0">
                <a:latin typeface="Futura"/>
              </a:rPr>
              <a:t>Post-secondary </a:t>
            </a:r>
            <a:r>
              <a:rPr lang="en-CA" sz="2400" dirty="0">
                <a:solidFill>
                  <a:srgbClr val="398E96"/>
                </a:solidFill>
                <a:latin typeface="Futura"/>
              </a:rPr>
              <a:t>is a process</a:t>
            </a:r>
          </a:p>
        </p:txBody>
      </p:sp>
      <p:sp>
        <p:nvSpPr>
          <p:cNvPr id="15" name="TextBox 14">
            <a:extLst>
              <a:ext uri="{FF2B5EF4-FFF2-40B4-BE49-F238E27FC236}">
                <a16:creationId xmlns:a16="http://schemas.microsoft.com/office/drawing/2014/main" id="{5BB8056C-0DDB-465B-89AD-8372D8D21529}"/>
              </a:ext>
            </a:extLst>
          </p:cNvPr>
          <p:cNvSpPr txBox="1"/>
          <p:nvPr/>
        </p:nvSpPr>
        <p:spPr>
          <a:xfrm>
            <a:off x="1033670" y="2686972"/>
            <a:ext cx="9838002" cy="461665"/>
          </a:xfrm>
          <a:prstGeom prst="rect">
            <a:avLst/>
          </a:prstGeom>
          <a:noFill/>
        </p:spPr>
        <p:txBody>
          <a:bodyPr wrap="square" rtlCol="0">
            <a:spAutoFit/>
          </a:bodyPr>
          <a:lstStyle/>
          <a:p>
            <a:pPr marL="342900" indent="-342900">
              <a:buFont typeface="Arial" panose="020B0604020202020204" pitchFamily="34" charset="0"/>
              <a:buChar char="•"/>
            </a:pPr>
            <a:r>
              <a:rPr lang="en-CA" sz="2400" dirty="0">
                <a:solidFill>
                  <a:srgbClr val="398E96"/>
                </a:solidFill>
                <a:latin typeface="Futura"/>
              </a:rPr>
              <a:t>Start early</a:t>
            </a:r>
            <a:r>
              <a:rPr lang="en-CA" sz="2400" dirty="0">
                <a:latin typeface="Futura"/>
              </a:rPr>
              <a:t>, do your research, and set goals</a:t>
            </a:r>
            <a:endParaRPr lang="en-CA" sz="2400" b="1" dirty="0">
              <a:solidFill>
                <a:srgbClr val="398E96"/>
              </a:solidFill>
              <a:latin typeface="Futura"/>
            </a:endParaRPr>
          </a:p>
        </p:txBody>
      </p:sp>
      <p:sp>
        <p:nvSpPr>
          <p:cNvPr id="2" name="TextBox 1">
            <a:extLst>
              <a:ext uri="{FF2B5EF4-FFF2-40B4-BE49-F238E27FC236}">
                <a16:creationId xmlns:a16="http://schemas.microsoft.com/office/drawing/2014/main" id="{8F91D102-C18E-4CC8-850F-013022896528}"/>
              </a:ext>
            </a:extLst>
          </p:cNvPr>
          <p:cNvSpPr txBox="1"/>
          <p:nvPr/>
        </p:nvSpPr>
        <p:spPr>
          <a:xfrm>
            <a:off x="1033670" y="3360643"/>
            <a:ext cx="10273431" cy="461665"/>
          </a:xfrm>
          <a:prstGeom prst="rect">
            <a:avLst/>
          </a:prstGeom>
          <a:noFill/>
        </p:spPr>
        <p:txBody>
          <a:bodyPr wrap="square" rtlCol="0">
            <a:spAutoFit/>
          </a:bodyPr>
          <a:lstStyle/>
          <a:p>
            <a:pPr marL="342900" indent="-342900">
              <a:buFont typeface="Arial" panose="020B0604020202020204" pitchFamily="34" charset="0"/>
              <a:buChar char="•"/>
            </a:pPr>
            <a:r>
              <a:rPr lang="en-CA" sz="2400" dirty="0">
                <a:latin typeface="Futura"/>
              </a:rPr>
              <a:t>Let </a:t>
            </a:r>
            <a:r>
              <a:rPr lang="en-CA" sz="2400" dirty="0">
                <a:solidFill>
                  <a:srgbClr val="398E96"/>
                </a:solidFill>
                <a:latin typeface="Futura"/>
              </a:rPr>
              <a:t>your student manage the process</a:t>
            </a:r>
            <a:r>
              <a:rPr lang="en-CA" sz="2400" dirty="0">
                <a:latin typeface="Futura"/>
              </a:rPr>
              <a:t>, with you as their safety net</a:t>
            </a:r>
            <a:endParaRPr lang="en-CA" sz="2400" b="1" dirty="0">
              <a:solidFill>
                <a:srgbClr val="398E96"/>
              </a:solidFill>
              <a:latin typeface="Futura"/>
            </a:endParaRPr>
          </a:p>
        </p:txBody>
      </p:sp>
      <p:sp>
        <p:nvSpPr>
          <p:cNvPr id="5" name="TextBox 4">
            <a:extLst>
              <a:ext uri="{FF2B5EF4-FFF2-40B4-BE49-F238E27FC236}">
                <a16:creationId xmlns:a16="http://schemas.microsoft.com/office/drawing/2014/main" id="{734B8E90-B938-45E0-835E-6F87D4E159D4}"/>
              </a:ext>
            </a:extLst>
          </p:cNvPr>
          <p:cNvSpPr txBox="1"/>
          <p:nvPr/>
        </p:nvSpPr>
        <p:spPr>
          <a:xfrm>
            <a:off x="1033670" y="4075817"/>
            <a:ext cx="9833165" cy="461665"/>
          </a:xfrm>
          <a:prstGeom prst="rect">
            <a:avLst/>
          </a:prstGeom>
          <a:noFill/>
        </p:spPr>
        <p:txBody>
          <a:bodyPr wrap="square" rtlCol="0">
            <a:spAutoFit/>
          </a:bodyPr>
          <a:lstStyle/>
          <a:p>
            <a:pPr marL="342900" indent="-342900">
              <a:buFont typeface="Arial" panose="020B0604020202020204" pitchFamily="34" charset="0"/>
              <a:buChar char="•"/>
            </a:pPr>
            <a:r>
              <a:rPr lang="en-CA" sz="2400" dirty="0">
                <a:latin typeface="Futura"/>
              </a:rPr>
              <a:t>There are a </a:t>
            </a:r>
            <a:r>
              <a:rPr lang="en-CA" sz="2400" dirty="0">
                <a:solidFill>
                  <a:srgbClr val="398E96"/>
                </a:solidFill>
                <a:latin typeface="Futura"/>
              </a:rPr>
              <a:t>number of ways </a:t>
            </a:r>
            <a:r>
              <a:rPr lang="en-CA" sz="2400" dirty="0">
                <a:latin typeface="Futura"/>
              </a:rPr>
              <a:t>to reach an end goal</a:t>
            </a:r>
            <a:endParaRPr lang="en-CA" sz="2400" b="1" dirty="0">
              <a:solidFill>
                <a:srgbClr val="398E96"/>
              </a:solidFill>
              <a:latin typeface="Futura"/>
            </a:endParaRPr>
          </a:p>
        </p:txBody>
      </p:sp>
      <p:sp>
        <p:nvSpPr>
          <p:cNvPr id="9" name="TextBox 8">
            <a:extLst>
              <a:ext uri="{FF2B5EF4-FFF2-40B4-BE49-F238E27FC236}">
                <a16:creationId xmlns:a16="http://schemas.microsoft.com/office/drawing/2014/main" id="{D5A01D07-618C-43DC-B659-7CBE67058A89}"/>
              </a:ext>
            </a:extLst>
          </p:cNvPr>
          <p:cNvSpPr txBox="1"/>
          <p:nvPr/>
        </p:nvSpPr>
        <p:spPr>
          <a:xfrm>
            <a:off x="1033670" y="4796201"/>
            <a:ext cx="10217426" cy="830997"/>
          </a:xfrm>
          <a:prstGeom prst="rect">
            <a:avLst/>
          </a:prstGeom>
          <a:noFill/>
        </p:spPr>
        <p:txBody>
          <a:bodyPr wrap="square" rtlCol="0">
            <a:spAutoFit/>
          </a:bodyPr>
          <a:lstStyle/>
          <a:p>
            <a:pPr marL="342900" indent="-342900">
              <a:buFont typeface="Arial" panose="020B0604020202020204" pitchFamily="34" charset="0"/>
              <a:buChar char="•"/>
            </a:pPr>
            <a:r>
              <a:rPr lang="en-CA" sz="2400" dirty="0">
                <a:solidFill>
                  <a:srgbClr val="398E96"/>
                </a:solidFill>
                <a:latin typeface="Futura"/>
              </a:rPr>
              <a:t>Grade 11, and being involved </a:t>
            </a:r>
            <a:r>
              <a:rPr lang="en-CA" sz="2400" b="1" dirty="0">
                <a:solidFill>
                  <a:srgbClr val="398E96"/>
                </a:solidFill>
                <a:latin typeface="Futura"/>
              </a:rPr>
              <a:t>matters</a:t>
            </a:r>
            <a:r>
              <a:rPr lang="en-CA" sz="2400" dirty="0">
                <a:solidFill>
                  <a:srgbClr val="398E96"/>
                </a:solidFill>
                <a:latin typeface="Futura"/>
              </a:rPr>
              <a:t> </a:t>
            </a:r>
            <a:r>
              <a:rPr lang="en-CA" sz="2400" dirty="0">
                <a:latin typeface="Futura"/>
              </a:rPr>
              <a:t>in post-secondary admission decisions</a:t>
            </a:r>
            <a:endParaRPr lang="en-CA" sz="2400" b="1" dirty="0">
              <a:solidFill>
                <a:srgbClr val="398E96"/>
              </a:solidFill>
              <a:latin typeface="Futura"/>
            </a:endParaRPr>
          </a:p>
        </p:txBody>
      </p:sp>
    </p:spTree>
    <p:extLst>
      <p:ext uri="{BB962C8B-B14F-4D97-AF65-F5344CB8AC3E}">
        <p14:creationId xmlns:p14="http://schemas.microsoft.com/office/powerpoint/2010/main" val="3363083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Get Information 3">
            <a:hlinkClick r:id="" action="ppaction://noaction" highlightClick="1"/>
            <a:extLst>
              <a:ext uri="{FF2B5EF4-FFF2-40B4-BE49-F238E27FC236}">
                <a16:creationId xmlns:a16="http://schemas.microsoft.com/office/drawing/2014/main" id="{CFD42551-1ADD-4A54-96EE-6FB2DD38CAED}"/>
              </a:ext>
            </a:extLst>
          </p:cNvPr>
          <p:cNvSpPr/>
          <p:nvPr/>
        </p:nvSpPr>
        <p:spPr>
          <a:xfrm>
            <a:off x="5462735" y="243386"/>
            <a:ext cx="1266530" cy="1168341"/>
          </a:xfrm>
          <a:prstGeom prst="actionButtonInformation">
            <a:avLst/>
          </a:prstGeom>
          <a:solidFill>
            <a:srgbClr val="0066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Content Placeholder 5">
            <a:extLst>
              <a:ext uri="{FF2B5EF4-FFF2-40B4-BE49-F238E27FC236}">
                <a16:creationId xmlns:a16="http://schemas.microsoft.com/office/drawing/2014/main" id="{9C6D0777-368C-41E5-90C3-B09B94D4B92A}"/>
              </a:ext>
            </a:extLst>
          </p:cNvPr>
          <p:cNvPicPr>
            <a:picLocks noChangeAspect="1"/>
          </p:cNvPicPr>
          <p:nvPr/>
        </p:nvPicPr>
        <p:blipFill>
          <a:blip r:embed="rId2"/>
          <a:stretch>
            <a:fillRect/>
          </a:stretch>
        </p:blipFill>
        <p:spPr>
          <a:xfrm>
            <a:off x="6329291" y="1510580"/>
            <a:ext cx="5580417" cy="4351338"/>
          </a:xfrm>
          <a:prstGeom prst="rect">
            <a:avLst/>
          </a:prstGeom>
        </p:spPr>
      </p:pic>
      <p:pic>
        <p:nvPicPr>
          <p:cNvPr id="8" name="Picture 7">
            <a:extLst>
              <a:ext uri="{FF2B5EF4-FFF2-40B4-BE49-F238E27FC236}">
                <a16:creationId xmlns:a16="http://schemas.microsoft.com/office/drawing/2014/main" id="{21627ACA-4025-45EE-93A1-FAADA8C6CBDE}"/>
              </a:ext>
            </a:extLst>
          </p:cNvPr>
          <p:cNvPicPr>
            <a:picLocks noChangeAspect="1"/>
          </p:cNvPicPr>
          <p:nvPr/>
        </p:nvPicPr>
        <p:blipFill>
          <a:blip r:embed="rId3"/>
          <a:stretch>
            <a:fillRect/>
          </a:stretch>
        </p:blipFill>
        <p:spPr>
          <a:xfrm>
            <a:off x="380527" y="1526374"/>
            <a:ext cx="5504901" cy="4335543"/>
          </a:xfrm>
          <a:prstGeom prst="rect">
            <a:avLst/>
          </a:prstGeom>
        </p:spPr>
      </p:pic>
    </p:spTree>
    <p:extLst>
      <p:ext uri="{BB962C8B-B14F-4D97-AF65-F5344CB8AC3E}">
        <p14:creationId xmlns:p14="http://schemas.microsoft.com/office/powerpoint/2010/main" val="2336148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CB289-2777-4540-BB30-16BE779FA976}"/>
              </a:ext>
            </a:extLst>
          </p:cNvPr>
          <p:cNvSpPr>
            <a:spLocks noGrp="1"/>
          </p:cNvSpPr>
          <p:nvPr>
            <p:ph type="title"/>
          </p:nvPr>
        </p:nvSpPr>
        <p:spPr>
          <a:xfrm>
            <a:off x="5297762" y="640080"/>
            <a:ext cx="6251110" cy="3566160"/>
          </a:xfrm>
        </p:spPr>
        <p:txBody>
          <a:bodyPr vert="horz" lIns="91440" tIns="45720" rIns="91440" bIns="45720" rtlCol="0" anchor="b">
            <a:normAutofit/>
          </a:bodyPr>
          <a:lstStyle/>
          <a:p>
            <a:r>
              <a:rPr lang="en-US" sz="8900" dirty="0"/>
              <a:t>Questions?</a:t>
            </a:r>
          </a:p>
        </p:txBody>
      </p:sp>
      <p:pic>
        <p:nvPicPr>
          <p:cNvPr id="5" name="Picture 4">
            <a:extLst>
              <a:ext uri="{FF2B5EF4-FFF2-40B4-BE49-F238E27FC236}">
                <a16:creationId xmlns:a16="http://schemas.microsoft.com/office/drawing/2014/main" id="{468C239A-C499-46DD-8A06-12BB51FC4D82}"/>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l="44529" r="4537"/>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0" name="Footer Placeholder 5">
            <a:extLst>
              <a:ext uri="{FF2B5EF4-FFF2-40B4-BE49-F238E27FC236}">
                <a16:creationId xmlns:a16="http://schemas.microsoft.com/office/drawing/2014/main" id="{44B0FDA3-E435-4A23-8A65-0A77AB45938B}"/>
              </a:ext>
            </a:extLst>
          </p:cNvPr>
          <p:cNvSpPr>
            <a:spLocks noGrp="1"/>
          </p:cNvSpPr>
          <p:nvPr>
            <p:ph type="ftr" sz="quarter" idx="11"/>
          </p:nvPr>
        </p:nvSpPr>
        <p:spPr>
          <a:xfrm>
            <a:off x="163285" y="6217920"/>
            <a:ext cx="11669486" cy="429461"/>
          </a:xfrm>
          <a:ln w="12700">
            <a:solidFill>
              <a:srgbClr val="398E96"/>
            </a:solidFill>
          </a:ln>
        </p:spPr>
        <p:txBody>
          <a:bodyPr/>
          <a:lstStyle/>
          <a:p>
            <a:pPr algn="l"/>
            <a:r>
              <a:rPr lang="en-CA" sz="1400">
                <a:latin typeface="Futura"/>
              </a:rPr>
              <a:t>Together | Counselling + Educational Guidance</a:t>
            </a:r>
            <a:endParaRPr lang="en-CA" sz="1400" dirty="0">
              <a:latin typeface="Futura"/>
            </a:endParaRPr>
          </a:p>
        </p:txBody>
      </p:sp>
      <p:sp>
        <p:nvSpPr>
          <p:cNvPr id="4" name="Slide Number Placeholder 3">
            <a:extLst>
              <a:ext uri="{FF2B5EF4-FFF2-40B4-BE49-F238E27FC236}">
                <a16:creationId xmlns:a16="http://schemas.microsoft.com/office/drawing/2014/main" id="{32990C84-6A6D-406D-BB74-D9964C2CC4C4}"/>
              </a:ext>
            </a:extLst>
          </p:cNvPr>
          <p:cNvSpPr>
            <a:spLocks noGrp="1"/>
          </p:cNvSpPr>
          <p:nvPr>
            <p:ph type="sldNum" sz="quarter" idx="12"/>
          </p:nvPr>
        </p:nvSpPr>
        <p:spPr/>
        <p:txBody>
          <a:bodyPr/>
          <a:lstStyle/>
          <a:p>
            <a:fld id="{89A23EE5-85E9-4632-AD83-10888C470D4C}" type="slidenum">
              <a:rPr lang="en-CA" smtClean="0"/>
              <a:t>26</a:t>
            </a:fld>
            <a:endParaRPr lang="en-CA"/>
          </a:p>
        </p:txBody>
      </p:sp>
    </p:spTree>
    <p:extLst>
      <p:ext uri="{BB962C8B-B14F-4D97-AF65-F5344CB8AC3E}">
        <p14:creationId xmlns:p14="http://schemas.microsoft.com/office/powerpoint/2010/main" val="3552089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6C11415-F635-409E-B154-EB6804FD515C}"/>
              </a:ext>
            </a:extLst>
          </p:cNvPr>
          <p:cNvSpPr/>
          <p:nvPr/>
        </p:nvSpPr>
        <p:spPr>
          <a:xfrm>
            <a:off x="6845120" y="133175"/>
            <a:ext cx="5085623" cy="6223175"/>
          </a:xfrm>
          <a:prstGeom prst="rect">
            <a:avLst/>
          </a:prstGeom>
          <a:gradFill>
            <a:gsLst>
              <a:gs pos="0">
                <a:srgbClr val="398E96"/>
              </a:gs>
              <a:gs pos="74000">
                <a:srgbClr val="9FC9CD"/>
              </a:gs>
              <a:gs pos="83000">
                <a:srgbClr val="9FC9CD"/>
              </a:gs>
              <a:gs pos="100000">
                <a:srgbClr val="9FC9C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Footer Placeholder 5">
            <a:extLst>
              <a:ext uri="{FF2B5EF4-FFF2-40B4-BE49-F238E27FC236}">
                <a16:creationId xmlns:a16="http://schemas.microsoft.com/office/drawing/2014/main" id="{1F39D5D4-570E-426F-A293-BDEA58842D85}"/>
              </a:ext>
            </a:extLst>
          </p:cNvPr>
          <p:cNvSpPr>
            <a:spLocks noGrp="1"/>
          </p:cNvSpPr>
          <p:nvPr>
            <p:ph type="ftr" sz="quarter" idx="11"/>
          </p:nvPr>
        </p:nvSpPr>
        <p:spPr>
          <a:xfrm>
            <a:off x="261257" y="6356350"/>
            <a:ext cx="11669486" cy="429461"/>
          </a:xfrm>
          <a:ln w="12700">
            <a:solidFill>
              <a:srgbClr val="398E96"/>
            </a:solidFill>
          </a:ln>
        </p:spPr>
        <p:txBody>
          <a:bodyPr/>
          <a:lstStyle/>
          <a:p>
            <a:pPr algn="l"/>
            <a:r>
              <a:rPr lang="en-CA" sz="1400" dirty="0">
                <a:latin typeface="Futura"/>
              </a:rPr>
              <a:t>Together | Counselling + Educational Guidance</a:t>
            </a:r>
          </a:p>
        </p:txBody>
      </p:sp>
      <p:sp>
        <p:nvSpPr>
          <p:cNvPr id="7" name="Slide Number Placeholder 6">
            <a:extLst>
              <a:ext uri="{FF2B5EF4-FFF2-40B4-BE49-F238E27FC236}">
                <a16:creationId xmlns:a16="http://schemas.microsoft.com/office/drawing/2014/main" id="{D2D5CDCD-BE40-4881-9F2A-BB666DEC852C}"/>
              </a:ext>
            </a:extLst>
          </p:cNvPr>
          <p:cNvSpPr>
            <a:spLocks noGrp="1"/>
          </p:cNvSpPr>
          <p:nvPr>
            <p:ph type="sldNum" sz="quarter" idx="12"/>
          </p:nvPr>
        </p:nvSpPr>
        <p:spPr/>
        <p:txBody>
          <a:bodyPr/>
          <a:lstStyle/>
          <a:p>
            <a:fld id="{89A23EE5-85E9-4632-AD83-10888C470D4C}" type="slidenum">
              <a:rPr lang="en-CA" smtClean="0"/>
              <a:t>3</a:t>
            </a:fld>
            <a:endParaRPr lang="en-CA" dirty="0"/>
          </a:p>
        </p:txBody>
      </p:sp>
      <p:sp>
        <p:nvSpPr>
          <p:cNvPr id="10" name="Rectangle 9">
            <a:extLst>
              <a:ext uri="{FF2B5EF4-FFF2-40B4-BE49-F238E27FC236}">
                <a16:creationId xmlns:a16="http://schemas.microsoft.com/office/drawing/2014/main" id="{328ACD87-F4F5-4734-B6B9-4695BEEA6E2F}"/>
              </a:ext>
            </a:extLst>
          </p:cNvPr>
          <p:cNvSpPr/>
          <p:nvPr/>
        </p:nvSpPr>
        <p:spPr>
          <a:xfrm>
            <a:off x="261257" y="133175"/>
            <a:ext cx="11669486" cy="6230945"/>
          </a:xfrm>
          <a:prstGeom prst="rect">
            <a:avLst/>
          </a:prstGeom>
          <a:noFill/>
          <a:ln>
            <a:solidFill>
              <a:srgbClr val="398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A548982C-0BD3-4288-B0D7-E011CB89D552}"/>
              </a:ext>
            </a:extLst>
          </p:cNvPr>
          <p:cNvSpPr/>
          <p:nvPr/>
        </p:nvSpPr>
        <p:spPr>
          <a:xfrm>
            <a:off x="420261" y="1038258"/>
            <a:ext cx="7236215" cy="45719"/>
          </a:xfrm>
          <a:prstGeom prst="rect">
            <a:avLst/>
          </a:prstGeom>
          <a:solidFill>
            <a:srgbClr val="F8C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AE4E3DE0-7ADB-4B7C-BDCE-A267AA967C84}"/>
              </a:ext>
            </a:extLst>
          </p:cNvPr>
          <p:cNvSpPr txBox="1"/>
          <p:nvPr/>
        </p:nvSpPr>
        <p:spPr>
          <a:xfrm>
            <a:off x="384631" y="1304453"/>
            <a:ext cx="6627915" cy="769441"/>
          </a:xfrm>
          <a:prstGeom prst="rect">
            <a:avLst/>
          </a:prstGeom>
          <a:noFill/>
        </p:spPr>
        <p:txBody>
          <a:bodyPr wrap="square" rtlCol="0">
            <a:spAutoFit/>
          </a:bodyPr>
          <a:lstStyle/>
          <a:p>
            <a:r>
              <a:rPr lang="en-CA" sz="4400" dirty="0">
                <a:latin typeface="Futura"/>
              </a:rPr>
              <a:t>Emotional Well-being</a:t>
            </a:r>
          </a:p>
        </p:txBody>
      </p:sp>
      <p:sp>
        <p:nvSpPr>
          <p:cNvPr id="13" name="TextBox 12">
            <a:extLst>
              <a:ext uri="{FF2B5EF4-FFF2-40B4-BE49-F238E27FC236}">
                <a16:creationId xmlns:a16="http://schemas.microsoft.com/office/drawing/2014/main" id="{4F7181C2-DD2A-44BB-9BA0-551E7E2533E2}"/>
              </a:ext>
            </a:extLst>
          </p:cNvPr>
          <p:cNvSpPr txBox="1"/>
          <p:nvPr/>
        </p:nvSpPr>
        <p:spPr>
          <a:xfrm>
            <a:off x="7070035" y="1240077"/>
            <a:ext cx="4737334" cy="4916465"/>
          </a:xfrm>
          <a:prstGeom prst="rect">
            <a:avLst/>
          </a:prstGeom>
        </p:spPr>
        <p:txBody>
          <a:bodyPr vert="horz" lIns="91440" tIns="45720" rIns="91440" bIns="45720" rtlCol="0" anchor="t">
            <a:normAutofit fontScale="92500" lnSpcReduction="10000"/>
          </a:bodyPr>
          <a:lstStyle/>
          <a:p>
            <a:pPr marL="114300" defTabSz="914400">
              <a:lnSpc>
                <a:spcPct val="120000"/>
              </a:lnSpc>
              <a:spcAft>
                <a:spcPts val="600"/>
              </a:spcAft>
              <a:buClr>
                <a:schemeClr val="accent1"/>
              </a:buClr>
              <a:buSzPct val="100000"/>
            </a:pPr>
            <a:r>
              <a:rPr lang="en-US" b="1" dirty="0">
                <a:solidFill>
                  <a:schemeClr val="bg1"/>
                </a:solidFill>
              </a:rPr>
              <a:t>Depression</a:t>
            </a:r>
            <a:r>
              <a:rPr lang="en-US" dirty="0">
                <a:solidFill>
                  <a:schemeClr val="bg1"/>
                </a:solidFill>
              </a:rPr>
              <a:t> = Mood disorder characterized by decreased mood, limited affect, negative thinking, decreased motivation and energy, poor concentration, attention and memory, fatigue, sadness, hopelessness</a:t>
            </a:r>
          </a:p>
          <a:p>
            <a:pPr marL="114300" defTabSz="914400">
              <a:lnSpc>
                <a:spcPct val="120000"/>
              </a:lnSpc>
              <a:spcAft>
                <a:spcPts val="600"/>
              </a:spcAft>
              <a:buClr>
                <a:schemeClr val="accent1"/>
              </a:buClr>
              <a:buSzPct val="100000"/>
            </a:pPr>
            <a:endParaRPr lang="en-US" dirty="0">
              <a:solidFill>
                <a:schemeClr val="bg1"/>
              </a:solidFill>
            </a:endParaRPr>
          </a:p>
          <a:p>
            <a:pPr marL="114300" defTabSz="914400">
              <a:lnSpc>
                <a:spcPct val="120000"/>
              </a:lnSpc>
              <a:spcAft>
                <a:spcPts val="600"/>
              </a:spcAft>
              <a:buClr>
                <a:schemeClr val="accent1"/>
              </a:buClr>
              <a:buSzPct val="100000"/>
            </a:pPr>
            <a:r>
              <a:rPr lang="en-US" b="1" dirty="0">
                <a:solidFill>
                  <a:schemeClr val="bg1"/>
                </a:solidFill>
              </a:rPr>
              <a:t>Anxiety </a:t>
            </a:r>
            <a:r>
              <a:rPr lang="en-US" dirty="0">
                <a:solidFill>
                  <a:schemeClr val="bg1"/>
                </a:solidFill>
              </a:rPr>
              <a:t>= Emotion characterized by worry, repetitive and obsessive thinking, and physical reactivity. Restlessness, racing thoughts and heart rate, fatigue, panic, avoidance, irritability, changing </a:t>
            </a:r>
            <a:r>
              <a:rPr lang="en-US" dirty="0" err="1">
                <a:solidFill>
                  <a:schemeClr val="bg1"/>
                </a:solidFill>
              </a:rPr>
              <a:t>behaviours</a:t>
            </a:r>
            <a:r>
              <a:rPr lang="en-US" dirty="0">
                <a:solidFill>
                  <a:schemeClr val="bg1"/>
                </a:solidFill>
              </a:rPr>
              <a:t>. </a:t>
            </a:r>
          </a:p>
          <a:p>
            <a:pPr marL="114300" defTabSz="914400">
              <a:lnSpc>
                <a:spcPct val="120000"/>
              </a:lnSpc>
              <a:spcAft>
                <a:spcPts val="600"/>
              </a:spcAft>
              <a:buClr>
                <a:schemeClr val="accent1"/>
              </a:buClr>
              <a:buSzPct val="100000"/>
            </a:pPr>
            <a:endParaRPr lang="en-US" dirty="0">
              <a:solidFill>
                <a:schemeClr val="bg1"/>
              </a:solidFill>
            </a:endParaRPr>
          </a:p>
          <a:p>
            <a:pPr marL="114300" defTabSz="914400">
              <a:lnSpc>
                <a:spcPct val="120000"/>
              </a:lnSpc>
              <a:spcAft>
                <a:spcPts val="600"/>
              </a:spcAft>
              <a:buClr>
                <a:schemeClr val="accent1"/>
              </a:buClr>
              <a:buSzPct val="100000"/>
            </a:pPr>
            <a:r>
              <a:rPr lang="en-US" b="1" dirty="0">
                <a:solidFill>
                  <a:schemeClr val="bg1"/>
                </a:solidFill>
              </a:rPr>
              <a:t>Stress</a:t>
            </a:r>
            <a:r>
              <a:rPr lang="en-US" dirty="0">
                <a:solidFill>
                  <a:schemeClr val="bg1"/>
                </a:solidFill>
              </a:rPr>
              <a:t> = The + - reaction that occurs when we experience a change, or something we perceive as a threat. </a:t>
            </a:r>
          </a:p>
        </p:txBody>
      </p:sp>
      <p:pic>
        <p:nvPicPr>
          <p:cNvPr id="14" name="Picture 13" descr="Chart, radar chart&#10;&#10;Description automatically generated">
            <a:extLst>
              <a:ext uri="{FF2B5EF4-FFF2-40B4-BE49-F238E27FC236}">
                <a16:creationId xmlns:a16="http://schemas.microsoft.com/office/drawing/2014/main" id="{DFB4D5AE-71D8-43C9-A451-3F899B4E5621}"/>
              </a:ext>
            </a:extLst>
          </p:cNvPr>
          <p:cNvPicPr>
            <a:picLocks noChangeAspect="1"/>
          </p:cNvPicPr>
          <p:nvPr/>
        </p:nvPicPr>
        <p:blipFill>
          <a:blip r:embed="rId3"/>
          <a:stretch>
            <a:fillRect/>
          </a:stretch>
        </p:blipFill>
        <p:spPr>
          <a:xfrm>
            <a:off x="1336475" y="2073893"/>
            <a:ext cx="4161994" cy="4161994"/>
          </a:xfrm>
          <a:prstGeom prst="rect">
            <a:avLst/>
          </a:prstGeom>
        </p:spPr>
      </p:pic>
      <p:sp>
        <p:nvSpPr>
          <p:cNvPr id="15" name="Isosceles Triangle 14">
            <a:extLst>
              <a:ext uri="{FF2B5EF4-FFF2-40B4-BE49-F238E27FC236}">
                <a16:creationId xmlns:a16="http://schemas.microsoft.com/office/drawing/2014/main" id="{BD755F9E-3C98-4071-84E2-2B3CA60B310C}"/>
              </a:ext>
            </a:extLst>
          </p:cNvPr>
          <p:cNvSpPr/>
          <p:nvPr/>
        </p:nvSpPr>
        <p:spPr>
          <a:xfrm rot="20294406">
            <a:off x="3228879" y="4533272"/>
            <a:ext cx="1235198" cy="1528102"/>
          </a:xfrm>
          <a:prstGeom prst="triangle">
            <a:avLst/>
          </a:prstGeom>
          <a:solidFill>
            <a:srgbClr val="9FC9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108277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6C11415-F635-409E-B154-EB6804FD515C}"/>
              </a:ext>
            </a:extLst>
          </p:cNvPr>
          <p:cNvSpPr/>
          <p:nvPr/>
        </p:nvSpPr>
        <p:spPr>
          <a:xfrm>
            <a:off x="261258" y="133175"/>
            <a:ext cx="11669486" cy="6223175"/>
          </a:xfrm>
          <a:prstGeom prst="rect">
            <a:avLst/>
          </a:prstGeom>
          <a:gradFill>
            <a:gsLst>
              <a:gs pos="0">
                <a:srgbClr val="398E96"/>
              </a:gs>
              <a:gs pos="74000">
                <a:srgbClr val="9FC9CD"/>
              </a:gs>
              <a:gs pos="83000">
                <a:srgbClr val="9FC9CD"/>
              </a:gs>
              <a:gs pos="100000">
                <a:srgbClr val="9FC9C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Footer Placeholder 5">
            <a:extLst>
              <a:ext uri="{FF2B5EF4-FFF2-40B4-BE49-F238E27FC236}">
                <a16:creationId xmlns:a16="http://schemas.microsoft.com/office/drawing/2014/main" id="{1F39D5D4-570E-426F-A293-BDEA58842D85}"/>
              </a:ext>
            </a:extLst>
          </p:cNvPr>
          <p:cNvSpPr>
            <a:spLocks noGrp="1"/>
          </p:cNvSpPr>
          <p:nvPr>
            <p:ph type="ftr" sz="quarter" idx="11"/>
          </p:nvPr>
        </p:nvSpPr>
        <p:spPr>
          <a:xfrm>
            <a:off x="261257" y="6356350"/>
            <a:ext cx="11669486" cy="429461"/>
          </a:xfrm>
          <a:ln w="12700">
            <a:solidFill>
              <a:srgbClr val="398E96"/>
            </a:solidFill>
          </a:ln>
        </p:spPr>
        <p:txBody>
          <a:bodyPr/>
          <a:lstStyle/>
          <a:p>
            <a:pPr algn="l"/>
            <a:r>
              <a:rPr lang="en-CA" sz="1400" dirty="0">
                <a:latin typeface="Futura"/>
              </a:rPr>
              <a:t>Together | Counselling + Educational Guidance</a:t>
            </a:r>
          </a:p>
        </p:txBody>
      </p:sp>
      <p:sp>
        <p:nvSpPr>
          <p:cNvPr id="7" name="Slide Number Placeholder 6">
            <a:extLst>
              <a:ext uri="{FF2B5EF4-FFF2-40B4-BE49-F238E27FC236}">
                <a16:creationId xmlns:a16="http://schemas.microsoft.com/office/drawing/2014/main" id="{D2D5CDCD-BE40-4881-9F2A-BB666DEC852C}"/>
              </a:ext>
            </a:extLst>
          </p:cNvPr>
          <p:cNvSpPr>
            <a:spLocks noGrp="1"/>
          </p:cNvSpPr>
          <p:nvPr>
            <p:ph type="sldNum" sz="quarter" idx="12"/>
          </p:nvPr>
        </p:nvSpPr>
        <p:spPr/>
        <p:txBody>
          <a:bodyPr/>
          <a:lstStyle/>
          <a:p>
            <a:fld id="{89A23EE5-85E9-4632-AD83-10888C470D4C}" type="slidenum">
              <a:rPr lang="en-CA" smtClean="0"/>
              <a:t>4</a:t>
            </a:fld>
            <a:endParaRPr lang="en-CA" dirty="0"/>
          </a:p>
        </p:txBody>
      </p:sp>
      <p:sp>
        <p:nvSpPr>
          <p:cNvPr id="10" name="Rectangle 9">
            <a:extLst>
              <a:ext uri="{FF2B5EF4-FFF2-40B4-BE49-F238E27FC236}">
                <a16:creationId xmlns:a16="http://schemas.microsoft.com/office/drawing/2014/main" id="{328ACD87-F4F5-4734-B6B9-4695BEEA6E2F}"/>
              </a:ext>
            </a:extLst>
          </p:cNvPr>
          <p:cNvSpPr/>
          <p:nvPr/>
        </p:nvSpPr>
        <p:spPr>
          <a:xfrm>
            <a:off x="261257" y="133175"/>
            <a:ext cx="11669486" cy="6230945"/>
          </a:xfrm>
          <a:prstGeom prst="rect">
            <a:avLst/>
          </a:prstGeom>
          <a:noFill/>
          <a:ln>
            <a:solidFill>
              <a:srgbClr val="398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A548982C-0BD3-4288-B0D7-E011CB89D552}"/>
              </a:ext>
            </a:extLst>
          </p:cNvPr>
          <p:cNvSpPr/>
          <p:nvPr/>
        </p:nvSpPr>
        <p:spPr>
          <a:xfrm>
            <a:off x="420261" y="1038258"/>
            <a:ext cx="7915356" cy="48420"/>
          </a:xfrm>
          <a:prstGeom prst="rect">
            <a:avLst/>
          </a:prstGeom>
          <a:solidFill>
            <a:srgbClr val="F8C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itle 1">
            <a:extLst>
              <a:ext uri="{FF2B5EF4-FFF2-40B4-BE49-F238E27FC236}">
                <a16:creationId xmlns:a16="http://schemas.microsoft.com/office/drawing/2014/main" id="{B2D61970-C2DC-4BEB-BC69-DEA94EB0DB98}"/>
              </a:ext>
            </a:extLst>
          </p:cNvPr>
          <p:cNvSpPr>
            <a:spLocks noGrp="1"/>
          </p:cNvSpPr>
          <p:nvPr>
            <p:ph type="title"/>
          </p:nvPr>
        </p:nvSpPr>
        <p:spPr>
          <a:xfrm>
            <a:off x="368270" y="194080"/>
            <a:ext cx="10688776" cy="1049235"/>
          </a:xfrm>
        </p:spPr>
        <p:txBody>
          <a:bodyPr>
            <a:noAutofit/>
          </a:bodyPr>
          <a:lstStyle/>
          <a:p>
            <a:r>
              <a:rPr lang="en-US" sz="4400" dirty="0">
                <a:solidFill>
                  <a:schemeClr val="bg1"/>
                </a:solidFill>
              </a:rPr>
              <a:t>Communication during these years</a:t>
            </a:r>
            <a:endParaRPr lang="en-CA" sz="4400" dirty="0">
              <a:solidFill>
                <a:schemeClr val="bg1"/>
              </a:solidFill>
            </a:endParaRPr>
          </a:p>
        </p:txBody>
      </p:sp>
      <p:sp>
        <p:nvSpPr>
          <p:cNvPr id="16" name="Content Placeholder 2">
            <a:extLst>
              <a:ext uri="{FF2B5EF4-FFF2-40B4-BE49-F238E27FC236}">
                <a16:creationId xmlns:a16="http://schemas.microsoft.com/office/drawing/2014/main" id="{4223FE93-985C-43C9-BE34-77D5D117DEB8}"/>
              </a:ext>
            </a:extLst>
          </p:cNvPr>
          <p:cNvSpPr>
            <a:spLocks noGrp="1"/>
          </p:cNvSpPr>
          <p:nvPr>
            <p:ph idx="1"/>
          </p:nvPr>
        </p:nvSpPr>
        <p:spPr>
          <a:xfrm>
            <a:off x="991123" y="1457739"/>
            <a:ext cx="9603275" cy="4834275"/>
          </a:xfrm>
        </p:spPr>
        <p:txBody>
          <a:bodyPr>
            <a:normAutofit fontScale="85000" lnSpcReduction="10000"/>
          </a:bodyPr>
          <a:lstStyle/>
          <a:p>
            <a:r>
              <a:rPr lang="en-US" dirty="0">
                <a:solidFill>
                  <a:schemeClr val="bg1"/>
                </a:solidFill>
              </a:rPr>
              <a:t>New experiences + pushing boundaries = complicated parenting</a:t>
            </a:r>
          </a:p>
          <a:p>
            <a:r>
              <a:rPr lang="en-US" dirty="0">
                <a:solidFill>
                  <a:schemeClr val="bg1"/>
                </a:solidFill>
              </a:rPr>
              <a:t>Remember the “terrible twos”? </a:t>
            </a:r>
          </a:p>
          <a:p>
            <a:pPr marL="0" indent="0">
              <a:buNone/>
            </a:pPr>
            <a:endParaRPr lang="en-US" b="1" dirty="0">
              <a:solidFill>
                <a:schemeClr val="bg1"/>
              </a:solidFill>
            </a:endParaRPr>
          </a:p>
          <a:p>
            <a:pPr marL="0" indent="0">
              <a:buNone/>
            </a:pPr>
            <a:r>
              <a:rPr lang="en-US" b="1" dirty="0">
                <a:solidFill>
                  <a:schemeClr val="bg1"/>
                </a:solidFill>
              </a:rPr>
              <a:t>Tips to navigate the new terrain:</a:t>
            </a:r>
          </a:p>
          <a:p>
            <a:pPr lvl="1">
              <a:buFont typeface="Courier New" panose="02070309020205020404" pitchFamily="49" charset="0"/>
              <a:buChar char="o"/>
            </a:pPr>
            <a:r>
              <a:rPr lang="en-US" dirty="0">
                <a:solidFill>
                  <a:schemeClr val="bg1"/>
                </a:solidFill>
              </a:rPr>
              <a:t>LISTEN </a:t>
            </a:r>
            <a:r>
              <a:rPr lang="en-US" dirty="0"/>
              <a:t>– you are more likely to hear their story if you listen.</a:t>
            </a:r>
          </a:p>
          <a:p>
            <a:pPr lvl="1">
              <a:buFont typeface="Courier New" panose="02070309020205020404" pitchFamily="49" charset="0"/>
              <a:buChar char="o"/>
            </a:pPr>
            <a:r>
              <a:rPr lang="en-US" dirty="0">
                <a:solidFill>
                  <a:schemeClr val="bg1"/>
                </a:solidFill>
              </a:rPr>
              <a:t>VALIDATE </a:t>
            </a:r>
            <a:r>
              <a:rPr lang="en-US" dirty="0"/>
              <a:t>– what may they be feeling and show you empathize and understand.</a:t>
            </a:r>
          </a:p>
          <a:p>
            <a:pPr lvl="1">
              <a:buFont typeface="Courier New" panose="02070309020205020404" pitchFamily="49" charset="0"/>
              <a:buChar char="o"/>
            </a:pPr>
            <a:r>
              <a:rPr lang="en-US" dirty="0">
                <a:solidFill>
                  <a:schemeClr val="bg1"/>
                </a:solidFill>
              </a:rPr>
              <a:t>SHOW TRUST </a:t>
            </a:r>
            <a:r>
              <a:rPr lang="en-US" dirty="0"/>
              <a:t>– letting them know you have faith in them boosts their confidence.</a:t>
            </a:r>
          </a:p>
          <a:p>
            <a:pPr lvl="1">
              <a:buFont typeface="Courier New" panose="02070309020205020404" pitchFamily="49" charset="0"/>
              <a:buChar char="o"/>
            </a:pPr>
            <a:r>
              <a:rPr lang="en-US" strike="sngStrike" dirty="0">
                <a:solidFill>
                  <a:schemeClr val="bg1"/>
                </a:solidFill>
              </a:rPr>
              <a:t>DICTATOR</a:t>
            </a:r>
            <a:r>
              <a:rPr lang="en-US" dirty="0">
                <a:solidFill>
                  <a:schemeClr val="bg1"/>
                </a:solidFill>
              </a:rPr>
              <a:t> </a:t>
            </a:r>
            <a:r>
              <a:rPr lang="en-US" dirty="0"/>
              <a:t>– you still set the rules, but you need to be ready to explain them.</a:t>
            </a:r>
          </a:p>
          <a:p>
            <a:pPr lvl="1">
              <a:buFont typeface="Courier New" panose="02070309020205020404" pitchFamily="49" charset="0"/>
              <a:buChar char="o"/>
            </a:pPr>
            <a:r>
              <a:rPr lang="en-US" dirty="0">
                <a:solidFill>
                  <a:schemeClr val="bg1"/>
                </a:solidFill>
              </a:rPr>
              <a:t>PRAISE </a:t>
            </a:r>
            <a:r>
              <a:rPr lang="en-US" dirty="0"/>
              <a:t>– looking for positives.</a:t>
            </a:r>
          </a:p>
          <a:p>
            <a:pPr lvl="1">
              <a:buFont typeface="Courier New" panose="02070309020205020404" pitchFamily="49" charset="0"/>
              <a:buChar char="o"/>
            </a:pPr>
            <a:r>
              <a:rPr lang="en-US" dirty="0">
                <a:solidFill>
                  <a:schemeClr val="bg1"/>
                </a:solidFill>
              </a:rPr>
              <a:t>YOUR EMOTIONS </a:t>
            </a:r>
            <a:r>
              <a:rPr lang="en-US" dirty="0"/>
              <a:t>– breathe, count to ten – you are modeling how to manage difficult emotions.</a:t>
            </a:r>
          </a:p>
          <a:p>
            <a:pPr lvl="1">
              <a:buFont typeface="Courier New" panose="02070309020205020404" pitchFamily="49" charset="0"/>
              <a:buChar char="o"/>
            </a:pPr>
            <a:r>
              <a:rPr lang="en-US" dirty="0">
                <a:solidFill>
                  <a:schemeClr val="bg1"/>
                </a:solidFill>
              </a:rPr>
              <a:t>TIME TOGETHER </a:t>
            </a:r>
            <a:r>
              <a:rPr lang="en-US" dirty="0"/>
              <a:t>– embrace opportunities to be in proximity with each other.</a:t>
            </a:r>
          </a:p>
          <a:p>
            <a:pPr lvl="1">
              <a:buFont typeface="Courier New" panose="02070309020205020404" pitchFamily="49" charset="0"/>
              <a:buChar char="o"/>
            </a:pPr>
            <a:r>
              <a:rPr lang="en-US" dirty="0">
                <a:solidFill>
                  <a:schemeClr val="bg1"/>
                </a:solidFill>
              </a:rPr>
              <a:t>SHARE MEALS </a:t>
            </a:r>
            <a:r>
              <a:rPr lang="en-US" dirty="0"/>
              <a:t>– no phones at the table.</a:t>
            </a:r>
          </a:p>
          <a:p>
            <a:pPr lvl="1">
              <a:buFont typeface="Courier New" panose="02070309020205020404" pitchFamily="49" charset="0"/>
              <a:buChar char="o"/>
            </a:pPr>
            <a:r>
              <a:rPr lang="en-US" dirty="0">
                <a:solidFill>
                  <a:schemeClr val="bg1"/>
                </a:solidFill>
              </a:rPr>
              <a:t>BE OBSERVANT </a:t>
            </a:r>
            <a:r>
              <a:rPr lang="en-US" dirty="0"/>
              <a:t>– have there been changes in </a:t>
            </a:r>
            <a:r>
              <a:rPr lang="en-US" dirty="0" err="1"/>
              <a:t>behaviours</a:t>
            </a:r>
            <a:r>
              <a:rPr lang="en-US" dirty="0"/>
              <a:t>, energy levels, etc.</a:t>
            </a:r>
          </a:p>
        </p:txBody>
      </p:sp>
    </p:spTree>
    <p:extLst>
      <p:ext uri="{BB962C8B-B14F-4D97-AF65-F5344CB8AC3E}">
        <p14:creationId xmlns:p14="http://schemas.microsoft.com/office/powerpoint/2010/main" val="329162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6C11415-F635-409E-B154-EB6804FD515C}"/>
              </a:ext>
            </a:extLst>
          </p:cNvPr>
          <p:cNvSpPr/>
          <p:nvPr/>
        </p:nvSpPr>
        <p:spPr>
          <a:xfrm>
            <a:off x="5605670" y="133175"/>
            <a:ext cx="6325074" cy="6223175"/>
          </a:xfrm>
          <a:prstGeom prst="rect">
            <a:avLst/>
          </a:prstGeom>
          <a:gradFill>
            <a:gsLst>
              <a:gs pos="0">
                <a:srgbClr val="398E96"/>
              </a:gs>
              <a:gs pos="74000">
                <a:srgbClr val="9FC9CD"/>
              </a:gs>
              <a:gs pos="83000">
                <a:srgbClr val="9FC9CD"/>
              </a:gs>
              <a:gs pos="100000">
                <a:srgbClr val="9FC9C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Footer Placeholder 5">
            <a:extLst>
              <a:ext uri="{FF2B5EF4-FFF2-40B4-BE49-F238E27FC236}">
                <a16:creationId xmlns:a16="http://schemas.microsoft.com/office/drawing/2014/main" id="{1F39D5D4-570E-426F-A293-BDEA58842D85}"/>
              </a:ext>
            </a:extLst>
          </p:cNvPr>
          <p:cNvSpPr>
            <a:spLocks noGrp="1"/>
          </p:cNvSpPr>
          <p:nvPr>
            <p:ph type="ftr" sz="quarter" idx="11"/>
          </p:nvPr>
        </p:nvSpPr>
        <p:spPr>
          <a:xfrm>
            <a:off x="261257" y="6356350"/>
            <a:ext cx="11669486" cy="429461"/>
          </a:xfrm>
          <a:ln w="12700">
            <a:solidFill>
              <a:srgbClr val="398E96"/>
            </a:solidFill>
          </a:ln>
        </p:spPr>
        <p:txBody>
          <a:bodyPr/>
          <a:lstStyle/>
          <a:p>
            <a:pPr algn="l"/>
            <a:r>
              <a:rPr lang="en-CA" sz="1400" dirty="0">
                <a:latin typeface="Futura"/>
              </a:rPr>
              <a:t>Together | Counselling + Educational Guidance</a:t>
            </a:r>
          </a:p>
        </p:txBody>
      </p:sp>
      <p:sp>
        <p:nvSpPr>
          <p:cNvPr id="7" name="Slide Number Placeholder 6">
            <a:extLst>
              <a:ext uri="{FF2B5EF4-FFF2-40B4-BE49-F238E27FC236}">
                <a16:creationId xmlns:a16="http://schemas.microsoft.com/office/drawing/2014/main" id="{D2D5CDCD-BE40-4881-9F2A-BB666DEC852C}"/>
              </a:ext>
            </a:extLst>
          </p:cNvPr>
          <p:cNvSpPr>
            <a:spLocks noGrp="1"/>
          </p:cNvSpPr>
          <p:nvPr>
            <p:ph type="sldNum" sz="quarter" idx="12"/>
          </p:nvPr>
        </p:nvSpPr>
        <p:spPr/>
        <p:txBody>
          <a:bodyPr/>
          <a:lstStyle/>
          <a:p>
            <a:fld id="{89A23EE5-85E9-4632-AD83-10888C470D4C}" type="slidenum">
              <a:rPr lang="en-CA" smtClean="0"/>
              <a:t>5</a:t>
            </a:fld>
            <a:endParaRPr lang="en-CA" dirty="0"/>
          </a:p>
        </p:txBody>
      </p:sp>
      <p:sp>
        <p:nvSpPr>
          <p:cNvPr id="10" name="Rectangle 9">
            <a:extLst>
              <a:ext uri="{FF2B5EF4-FFF2-40B4-BE49-F238E27FC236}">
                <a16:creationId xmlns:a16="http://schemas.microsoft.com/office/drawing/2014/main" id="{328ACD87-F4F5-4734-B6B9-4695BEEA6E2F}"/>
              </a:ext>
            </a:extLst>
          </p:cNvPr>
          <p:cNvSpPr/>
          <p:nvPr/>
        </p:nvSpPr>
        <p:spPr>
          <a:xfrm>
            <a:off x="261257" y="133175"/>
            <a:ext cx="11669486" cy="6230945"/>
          </a:xfrm>
          <a:prstGeom prst="rect">
            <a:avLst/>
          </a:prstGeom>
          <a:noFill/>
          <a:ln>
            <a:solidFill>
              <a:srgbClr val="398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A548982C-0BD3-4288-B0D7-E011CB89D552}"/>
              </a:ext>
            </a:extLst>
          </p:cNvPr>
          <p:cNvSpPr/>
          <p:nvPr/>
        </p:nvSpPr>
        <p:spPr>
          <a:xfrm>
            <a:off x="420261" y="1038258"/>
            <a:ext cx="7915356" cy="48420"/>
          </a:xfrm>
          <a:prstGeom prst="rect">
            <a:avLst/>
          </a:prstGeom>
          <a:solidFill>
            <a:srgbClr val="F8C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itle 1">
            <a:extLst>
              <a:ext uri="{FF2B5EF4-FFF2-40B4-BE49-F238E27FC236}">
                <a16:creationId xmlns:a16="http://schemas.microsoft.com/office/drawing/2014/main" id="{B2D61970-C2DC-4BEB-BC69-DEA94EB0DB98}"/>
              </a:ext>
            </a:extLst>
          </p:cNvPr>
          <p:cNvSpPr>
            <a:spLocks noGrp="1"/>
          </p:cNvSpPr>
          <p:nvPr>
            <p:ph type="title"/>
          </p:nvPr>
        </p:nvSpPr>
        <p:spPr>
          <a:xfrm>
            <a:off x="354520" y="1610139"/>
            <a:ext cx="5157887" cy="3982277"/>
          </a:xfrm>
        </p:spPr>
        <p:txBody>
          <a:bodyPr>
            <a:noAutofit/>
          </a:bodyPr>
          <a:lstStyle/>
          <a:p>
            <a:pPr algn="ctr"/>
            <a:r>
              <a:rPr lang="en-US" sz="6000" dirty="0"/>
              <a:t>Your Script</a:t>
            </a:r>
            <a:br>
              <a:rPr lang="en-US" sz="6000" dirty="0"/>
            </a:br>
            <a:br>
              <a:rPr lang="en-US" sz="6000" dirty="0"/>
            </a:br>
            <a:r>
              <a:rPr lang="en-US" sz="6000" dirty="0"/>
              <a:t>(and theirs)</a:t>
            </a:r>
            <a:endParaRPr lang="en-CA" sz="6000" dirty="0"/>
          </a:p>
        </p:txBody>
      </p:sp>
      <p:sp>
        <p:nvSpPr>
          <p:cNvPr id="15" name="Content Placeholder 3">
            <a:extLst>
              <a:ext uri="{FF2B5EF4-FFF2-40B4-BE49-F238E27FC236}">
                <a16:creationId xmlns:a16="http://schemas.microsoft.com/office/drawing/2014/main" id="{60FB755E-1A03-4121-8F99-866670F0FA83}"/>
              </a:ext>
            </a:extLst>
          </p:cNvPr>
          <p:cNvSpPr txBox="1">
            <a:spLocks noGrp="1"/>
          </p:cNvSpPr>
          <p:nvPr>
            <p:ph idx="1"/>
          </p:nvPr>
        </p:nvSpPr>
        <p:spPr>
          <a:xfrm>
            <a:off x="6261652" y="1437861"/>
            <a:ext cx="5092148" cy="4739102"/>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endParaRPr lang="en-US" sz="3200" dirty="0"/>
          </a:p>
          <a:p>
            <a:pPr marL="0" indent="0">
              <a:buFont typeface="Arial" panose="020B0604020202020204" pitchFamily="34" charset="0"/>
              <a:buNone/>
            </a:pPr>
            <a:r>
              <a:rPr lang="en-US" sz="3200" dirty="0">
                <a:solidFill>
                  <a:schemeClr val="bg1"/>
                </a:solidFill>
              </a:rPr>
              <a:t>I understand…</a:t>
            </a:r>
          </a:p>
          <a:p>
            <a:pPr marL="0" indent="0">
              <a:buFont typeface="Arial" panose="020B0604020202020204" pitchFamily="34" charset="0"/>
              <a:buNone/>
            </a:pPr>
            <a:r>
              <a:rPr lang="en-US" sz="3200" dirty="0">
                <a:solidFill>
                  <a:schemeClr val="bg1"/>
                </a:solidFill>
              </a:rPr>
              <a:t>However, I am/ think/ feel…</a:t>
            </a:r>
          </a:p>
          <a:p>
            <a:pPr marL="0" indent="0">
              <a:buFont typeface="Arial" panose="020B0604020202020204" pitchFamily="34" charset="0"/>
              <a:buNone/>
            </a:pPr>
            <a:r>
              <a:rPr lang="en-US" sz="3200" dirty="0">
                <a:solidFill>
                  <a:schemeClr val="bg1"/>
                </a:solidFill>
              </a:rPr>
              <a:t>Can we agree…</a:t>
            </a:r>
          </a:p>
        </p:txBody>
      </p:sp>
    </p:spTree>
    <p:extLst>
      <p:ext uri="{BB962C8B-B14F-4D97-AF65-F5344CB8AC3E}">
        <p14:creationId xmlns:p14="http://schemas.microsoft.com/office/powerpoint/2010/main" val="331288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6C11415-F635-409E-B154-EB6804FD515C}"/>
              </a:ext>
            </a:extLst>
          </p:cNvPr>
          <p:cNvSpPr/>
          <p:nvPr/>
        </p:nvSpPr>
        <p:spPr>
          <a:xfrm>
            <a:off x="6845120" y="133175"/>
            <a:ext cx="5085623" cy="6223175"/>
          </a:xfrm>
          <a:prstGeom prst="rect">
            <a:avLst/>
          </a:prstGeom>
          <a:gradFill>
            <a:gsLst>
              <a:gs pos="0">
                <a:srgbClr val="398E96"/>
              </a:gs>
              <a:gs pos="74000">
                <a:srgbClr val="9FC9CD"/>
              </a:gs>
              <a:gs pos="83000">
                <a:srgbClr val="9FC9CD"/>
              </a:gs>
              <a:gs pos="100000">
                <a:srgbClr val="9FC9C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Anxiety is a normal, functional human emotion. It’s something that serves as an important survival function. </a:t>
            </a:r>
          </a:p>
          <a:p>
            <a:pPr algn="ctr"/>
            <a:endParaRPr lang="en-US" dirty="0"/>
          </a:p>
          <a:p>
            <a:pPr algn="ctr"/>
            <a:r>
              <a:rPr lang="en-US" dirty="0"/>
              <a:t>Sometimes it can get ‘over-sensitive’ to our surroundings and not provide us with any ways to resolve what’s going on.</a:t>
            </a:r>
            <a:endParaRPr lang="en-CA" dirty="0"/>
          </a:p>
        </p:txBody>
      </p:sp>
      <p:sp>
        <p:nvSpPr>
          <p:cNvPr id="6" name="Footer Placeholder 5">
            <a:extLst>
              <a:ext uri="{FF2B5EF4-FFF2-40B4-BE49-F238E27FC236}">
                <a16:creationId xmlns:a16="http://schemas.microsoft.com/office/drawing/2014/main" id="{1F39D5D4-570E-426F-A293-BDEA58842D85}"/>
              </a:ext>
            </a:extLst>
          </p:cNvPr>
          <p:cNvSpPr>
            <a:spLocks noGrp="1"/>
          </p:cNvSpPr>
          <p:nvPr>
            <p:ph type="ftr" sz="quarter" idx="11"/>
          </p:nvPr>
        </p:nvSpPr>
        <p:spPr>
          <a:xfrm>
            <a:off x="261257" y="6356350"/>
            <a:ext cx="11669486" cy="429461"/>
          </a:xfrm>
          <a:ln w="12700">
            <a:solidFill>
              <a:srgbClr val="398E96"/>
            </a:solidFill>
          </a:ln>
        </p:spPr>
        <p:txBody>
          <a:bodyPr/>
          <a:lstStyle/>
          <a:p>
            <a:pPr algn="l"/>
            <a:r>
              <a:rPr lang="en-CA" sz="1400" dirty="0">
                <a:latin typeface="Futura"/>
              </a:rPr>
              <a:t>Together | Counselling + Educational Guidance</a:t>
            </a:r>
          </a:p>
        </p:txBody>
      </p:sp>
      <p:sp>
        <p:nvSpPr>
          <p:cNvPr id="7" name="Slide Number Placeholder 6">
            <a:extLst>
              <a:ext uri="{FF2B5EF4-FFF2-40B4-BE49-F238E27FC236}">
                <a16:creationId xmlns:a16="http://schemas.microsoft.com/office/drawing/2014/main" id="{D2D5CDCD-BE40-4881-9F2A-BB666DEC852C}"/>
              </a:ext>
            </a:extLst>
          </p:cNvPr>
          <p:cNvSpPr>
            <a:spLocks noGrp="1"/>
          </p:cNvSpPr>
          <p:nvPr>
            <p:ph type="sldNum" sz="quarter" idx="12"/>
          </p:nvPr>
        </p:nvSpPr>
        <p:spPr/>
        <p:txBody>
          <a:bodyPr/>
          <a:lstStyle/>
          <a:p>
            <a:fld id="{89A23EE5-85E9-4632-AD83-10888C470D4C}" type="slidenum">
              <a:rPr lang="en-CA" smtClean="0"/>
              <a:t>6</a:t>
            </a:fld>
            <a:endParaRPr lang="en-CA" dirty="0"/>
          </a:p>
        </p:txBody>
      </p:sp>
      <p:sp>
        <p:nvSpPr>
          <p:cNvPr id="10" name="Rectangle 9">
            <a:extLst>
              <a:ext uri="{FF2B5EF4-FFF2-40B4-BE49-F238E27FC236}">
                <a16:creationId xmlns:a16="http://schemas.microsoft.com/office/drawing/2014/main" id="{328ACD87-F4F5-4734-B6B9-4695BEEA6E2F}"/>
              </a:ext>
            </a:extLst>
          </p:cNvPr>
          <p:cNvSpPr/>
          <p:nvPr/>
        </p:nvSpPr>
        <p:spPr>
          <a:xfrm>
            <a:off x="261257" y="133175"/>
            <a:ext cx="11669486" cy="6230945"/>
          </a:xfrm>
          <a:prstGeom prst="rect">
            <a:avLst/>
          </a:prstGeom>
          <a:noFill/>
          <a:ln>
            <a:solidFill>
              <a:srgbClr val="398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A548982C-0BD3-4288-B0D7-E011CB89D552}"/>
              </a:ext>
            </a:extLst>
          </p:cNvPr>
          <p:cNvSpPr/>
          <p:nvPr/>
        </p:nvSpPr>
        <p:spPr>
          <a:xfrm>
            <a:off x="420261" y="1038258"/>
            <a:ext cx="7236215" cy="45719"/>
          </a:xfrm>
          <a:prstGeom prst="rect">
            <a:avLst/>
          </a:prstGeom>
          <a:solidFill>
            <a:srgbClr val="F8C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AE4E3DE0-7ADB-4B7C-BDCE-A267AA967C84}"/>
              </a:ext>
            </a:extLst>
          </p:cNvPr>
          <p:cNvSpPr txBox="1"/>
          <p:nvPr/>
        </p:nvSpPr>
        <p:spPr>
          <a:xfrm>
            <a:off x="384631" y="1304453"/>
            <a:ext cx="6627915" cy="1107996"/>
          </a:xfrm>
          <a:prstGeom prst="rect">
            <a:avLst/>
          </a:prstGeom>
          <a:noFill/>
        </p:spPr>
        <p:txBody>
          <a:bodyPr wrap="square" rtlCol="0">
            <a:spAutoFit/>
          </a:bodyPr>
          <a:lstStyle/>
          <a:p>
            <a:r>
              <a:rPr lang="en-CA" sz="6600" dirty="0">
                <a:latin typeface="Futura"/>
              </a:rPr>
              <a:t>Anxiety/Stress</a:t>
            </a:r>
          </a:p>
        </p:txBody>
      </p:sp>
      <p:pic>
        <p:nvPicPr>
          <p:cNvPr id="12" name="Picture 3">
            <a:extLst>
              <a:ext uri="{FF2B5EF4-FFF2-40B4-BE49-F238E27FC236}">
                <a16:creationId xmlns:a16="http://schemas.microsoft.com/office/drawing/2014/main" id="{696CEE6D-4135-4D09-B7B6-73655EDC489F}"/>
              </a:ext>
            </a:extLst>
          </p:cNvPr>
          <p:cNvPicPr>
            <a:picLocks noChangeAspect="1"/>
          </p:cNvPicPr>
          <p:nvPr/>
        </p:nvPicPr>
        <p:blipFill>
          <a:blip r:embed="rId3">
            <a:extLst>
              <a:ext uri="{28A0092B-C50C-407E-A947-70E740481C1C}">
                <a14:useLocalDpi xmlns:a14="http://schemas.microsoft.com/office/drawing/2010/main" val="0"/>
              </a:ext>
            </a:extLst>
          </a:blip>
          <a:srcRect t="9307" b="9307"/>
          <a:stretch/>
        </p:blipFill>
        <p:spPr>
          <a:xfrm>
            <a:off x="705462" y="2615248"/>
            <a:ext cx="5695453" cy="32044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74531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6C11415-F635-409E-B154-EB6804FD515C}"/>
              </a:ext>
            </a:extLst>
          </p:cNvPr>
          <p:cNvSpPr/>
          <p:nvPr/>
        </p:nvSpPr>
        <p:spPr>
          <a:xfrm>
            <a:off x="6845120" y="133175"/>
            <a:ext cx="5085623" cy="6223175"/>
          </a:xfrm>
          <a:prstGeom prst="rect">
            <a:avLst/>
          </a:prstGeom>
          <a:gradFill>
            <a:gsLst>
              <a:gs pos="0">
                <a:srgbClr val="398E96"/>
              </a:gs>
              <a:gs pos="74000">
                <a:srgbClr val="9FC9CD"/>
              </a:gs>
              <a:gs pos="83000">
                <a:srgbClr val="9FC9CD"/>
              </a:gs>
              <a:gs pos="100000">
                <a:srgbClr val="9FC9C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When anxiety gets overloaded, it starts spinning in a cycle, as your brain is trying to figure out how to keep you safe.</a:t>
            </a:r>
          </a:p>
          <a:p>
            <a:pPr algn="ctr"/>
            <a:endParaRPr lang="en-US" dirty="0"/>
          </a:p>
          <a:p>
            <a:pPr algn="ctr"/>
            <a:r>
              <a:rPr lang="en-US" dirty="0"/>
              <a:t>This is when anxiety becomes unhealthy…when you can not break the spin cycle.</a:t>
            </a:r>
            <a:endParaRPr lang="en-CA" dirty="0"/>
          </a:p>
        </p:txBody>
      </p:sp>
      <p:sp>
        <p:nvSpPr>
          <p:cNvPr id="6" name="Footer Placeholder 5">
            <a:extLst>
              <a:ext uri="{FF2B5EF4-FFF2-40B4-BE49-F238E27FC236}">
                <a16:creationId xmlns:a16="http://schemas.microsoft.com/office/drawing/2014/main" id="{1F39D5D4-570E-426F-A293-BDEA58842D85}"/>
              </a:ext>
            </a:extLst>
          </p:cNvPr>
          <p:cNvSpPr>
            <a:spLocks noGrp="1"/>
          </p:cNvSpPr>
          <p:nvPr>
            <p:ph type="ftr" sz="quarter" idx="11"/>
          </p:nvPr>
        </p:nvSpPr>
        <p:spPr>
          <a:xfrm>
            <a:off x="261257" y="6356350"/>
            <a:ext cx="11669486" cy="429461"/>
          </a:xfrm>
          <a:ln w="12700">
            <a:solidFill>
              <a:srgbClr val="398E96"/>
            </a:solidFill>
          </a:ln>
        </p:spPr>
        <p:txBody>
          <a:bodyPr/>
          <a:lstStyle/>
          <a:p>
            <a:pPr algn="l"/>
            <a:r>
              <a:rPr lang="en-CA" sz="1400" dirty="0">
                <a:latin typeface="Futura"/>
              </a:rPr>
              <a:t>Together | Counselling + Educational Guidance</a:t>
            </a:r>
          </a:p>
        </p:txBody>
      </p:sp>
      <p:sp>
        <p:nvSpPr>
          <p:cNvPr id="7" name="Slide Number Placeholder 6">
            <a:extLst>
              <a:ext uri="{FF2B5EF4-FFF2-40B4-BE49-F238E27FC236}">
                <a16:creationId xmlns:a16="http://schemas.microsoft.com/office/drawing/2014/main" id="{D2D5CDCD-BE40-4881-9F2A-BB666DEC852C}"/>
              </a:ext>
            </a:extLst>
          </p:cNvPr>
          <p:cNvSpPr>
            <a:spLocks noGrp="1"/>
          </p:cNvSpPr>
          <p:nvPr>
            <p:ph type="sldNum" sz="quarter" idx="12"/>
          </p:nvPr>
        </p:nvSpPr>
        <p:spPr/>
        <p:txBody>
          <a:bodyPr/>
          <a:lstStyle/>
          <a:p>
            <a:fld id="{89A23EE5-85E9-4632-AD83-10888C470D4C}" type="slidenum">
              <a:rPr lang="en-CA" smtClean="0"/>
              <a:t>7</a:t>
            </a:fld>
            <a:endParaRPr lang="en-CA" dirty="0"/>
          </a:p>
        </p:txBody>
      </p:sp>
      <p:sp>
        <p:nvSpPr>
          <p:cNvPr id="10" name="Rectangle 9">
            <a:extLst>
              <a:ext uri="{FF2B5EF4-FFF2-40B4-BE49-F238E27FC236}">
                <a16:creationId xmlns:a16="http://schemas.microsoft.com/office/drawing/2014/main" id="{328ACD87-F4F5-4734-B6B9-4695BEEA6E2F}"/>
              </a:ext>
            </a:extLst>
          </p:cNvPr>
          <p:cNvSpPr/>
          <p:nvPr/>
        </p:nvSpPr>
        <p:spPr>
          <a:xfrm>
            <a:off x="261257" y="133175"/>
            <a:ext cx="11669486" cy="6230945"/>
          </a:xfrm>
          <a:prstGeom prst="rect">
            <a:avLst/>
          </a:prstGeom>
          <a:noFill/>
          <a:ln>
            <a:solidFill>
              <a:srgbClr val="398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A548982C-0BD3-4288-B0D7-E011CB89D552}"/>
              </a:ext>
            </a:extLst>
          </p:cNvPr>
          <p:cNvSpPr/>
          <p:nvPr/>
        </p:nvSpPr>
        <p:spPr>
          <a:xfrm>
            <a:off x="420261" y="1038258"/>
            <a:ext cx="7236215" cy="45719"/>
          </a:xfrm>
          <a:prstGeom prst="rect">
            <a:avLst/>
          </a:prstGeom>
          <a:solidFill>
            <a:srgbClr val="F8C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AE4E3DE0-7ADB-4B7C-BDCE-A267AA967C84}"/>
              </a:ext>
            </a:extLst>
          </p:cNvPr>
          <p:cNvSpPr txBox="1"/>
          <p:nvPr/>
        </p:nvSpPr>
        <p:spPr>
          <a:xfrm>
            <a:off x="391070" y="1304453"/>
            <a:ext cx="6325261" cy="1107996"/>
          </a:xfrm>
          <a:prstGeom prst="rect">
            <a:avLst/>
          </a:prstGeom>
          <a:noFill/>
        </p:spPr>
        <p:txBody>
          <a:bodyPr wrap="square" rtlCol="0">
            <a:spAutoFit/>
          </a:bodyPr>
          <a:lstStyle/>
          <a:p>
            <a:pPr algn="ctr"/>
            <a:r>
              <a:rPr lang="en-CA" sz="6600" dirty="0">
                <a:latin typeface="Futura"/>
              </a:rPr>
              <a:t>Anxiety Cycle</a:t>
            </a:r>
          </a:p>
        </p:txBody>
      </p:sp>
      <p:pic>
        <p:nvPicPr>
          <p:cNvPr id="12" name="Picture 3" descr="Chain swing carnival ride">
            <a:extLst>
              <a:ext uri="{FF2B5EF4-FFF2-40B4-BE49-F238E27FC236}">
                <a16:creationId xmlns:a16="http://schemas.microsoft.com/office/drawing/2014/main" id="{696CEE6D-4135-4D09-B7B6-73655EDC489F}"/>
              </a:ext>
            </a:extLst>
          </p:cNvPr>
          <p:cNvPicPr>
            <a:picLocks noChangeAspect="1"/>
          </p:cNvPicPr>
          <p:nvPr/>
        </p:nvPicPr>
        <p:blipFill>
          <a:blip r:embed="rId4">
            <a:extLst>
              <a:ext uri="{28A0092B-C50C-407E-A947-70E740481C1C}">
                <a14:useLocalDpi xmlns:a14="http://schemas.microsoft.com/office/drawing/2010/main" val="0"/>
              </a:ext>
            </a:extLst>
          </a:blip>
          <a:srcRect t="7823" b="7823"/>
          <a:stretch/>
        </p:blipFill>
        <p:spPr>
          <a:xfrm>
            <a:off x="537922" y="2615248"/>
            <a:ext cx="5695453" cy="3204494"/>
          </a:xfrm>
          <a:prstGeom prst="rect">
            <a:avLst/>
          </a:prstGeom>
          <a:ln>
            <a:noFill/>
          </a:ln>
          <a:effectLst>
            <a:outerShdw blurRad="292100" dist="139700" dir="2700000" algn="tl" rotWithShape="0">
              <a:srgbClr val="333333">
                <a:alpha val="65000"/>
              </a:srgbClr>
            </a:outerShdw>
          </a:effectLst>
        </p:spPr>
      </p:pic>
      <p:pic>
        <p:nvPicPr>
          <p:cNvPr id="2" name="Online Media 1" title="Fight Flight Freeze – Anxiety Explained For Teens">
            <a:hlinkClick r:id="" action="ppaction://media"/>
            <a:extLst>
              <a:ext uri="{FF2B5EF4-FFF2-40B4-BE49-F238E27FC236}">
                <a16:creationId xmlns:a16="http://schemas.microsoft.com/office/drawing/2014/main" id="{3F42032F-7CBE-4EA7-8DB1-FE850BBDB741}"/>
              </a:ext>
            </a:extLst>
          </p:cNvPr>
          <p:cNvPicPr>
            <a:picLocks noRot="1" noChangeAspect="1"/>
          </p:cNvPicPr>
          <p:nvPr>
            <a:videoFile r:link="rId1"/>
          </p:nvPr>
        </p:nvPicPr>
        <p:blipFill>
          <a:blip r:embed="rId5"/>
          <a:stretch>
            <a:fillRect/>
          </a:stretch>
        </p:blipFill>
        <p:spPr>
          <a:xfrm>
            <a:off x="8117931" y="4422316"/>
            <a:ext cx="2540000" cy="1435100"/>
          </a:xfrm>
          <a:prstGeom prst="rect">
            <a:avLst/>
          </a:prstGeom>
        </p:spPr>
      </p:pic>
    </p:spTree>
    <p:extLst>
      <p:ext uri="{BB962C8B-B14F-4D97-AF65-F5344CB8AC3E}">
        <p14:creationId xmlns:p14="http://schemas.microsoft.com/office/powerpoint/2010/main" val="109430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6C11415-F635-409E-B154-EB6804FD515C}"/>
              </a:ext>
            </a:extLst>
          </p:cNvPr>
          <p:cNvSpPr/>
          <p:nvPr/>
        </p:nvSpPr>
        <p:spPr>
          <a:xfrm>
            <a:off x="6845120" y="133175"/>
            <a:ext cx="5085623" cy="6223175"/>
          </a:xfrm>
          <a:prstGeom prst="rect">
            <a:avLst/>
          </a:prstGeom>
          <a:gradFill>
            <a:gsLst>
              <a:gs pos="0">
                <a:srgbClr val="398E96"/>
              </a:gs>
              <a:gs pos="74000">
                <a:srgbClr val="9FC9CD"/>
              </a:gs>
              <a:gs pos="83000">
                <a:srgbClr val="9FC9CD"/>
              </a:gs>
              <a:gs pos="100000">
                <a:srgbClr val="9FC9C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dirty="0"/>
              <a:t>Recognize worrisome thoughts – the “what if’s”</a:t>
            </a:r>
          </a:p>
          <a:p>
            <a:pPr marL="342900" indent="-342900">
              <a:buAutoNum type="arabicPeriod"/>
            </a:pPr>
            <a:r>
              <a:rPr lang="en-US" dirty="0"/>
              <a:t>Recognize how you behave when anxiety is with you…do you lash out (fight), avoid doing things (flight), or do you go numb (freeze)? </a:t>
            </a:r>
          </a:p>
          <a:p>
            <a:pPr marL="342900" indent="-342900">
              <a:buAutoNum type="arabicPeriod"/>
            </a:pPr>
            <a:r>
              <a:rPr lang="en-US" dirty="0"/>
              <a:t>Notice what’s happening in your body – sweaty palms, increased heart-rate.</a:t>
            </a:r>
          </a:p>
          <a:p>
            <a:pPr algn="ctr"/>
            <a:endParaRPr lang="en-CA" dirty="0"/>
          </a:p>
        </p:txBody>
      </p:sp>
      <p:sp>
        <p:nvSpPr>
          <p:cNvPr id="6" name="Footer Placeholder 5">
            <a:extLst>
              <a:ext uri="{FF2B5EF4-FFF2-40B4-BE49-F238E27FC236}">
                <a16:creationId xmlns:a16="http://schemas.microsoft.com/office/drawing/2014/main" id="{1F39D5D4-570E-426F-A293-BDEA58842D85}"/>
              </a:ext>
            </a:extLst>
          </p:cNvPr>
          <p:cNvSpPr>
            <a:spLocks noGrp="1"/>
          </p:cNvSpPr>
          <p:nvPr>
            <p:ph type="ftr" sz="quarter" idx="11"/>
          </p:nvPr>
        </p:nvSpPr>
        <p:spPr>
          <a:xfrm>
            <a:off x="261257" y="6356350"/>
            <a:ext cx="11669486" cy="429461"/>
          </a:xfrm>
          <a:ln w="12700">
            <a:solidFill>
              <a:srgbClr val="398E96"/>
            </a:solidFill>
          </a:ln>
        </p:spPr>
        <p:txBody>
          <a:bodyPr/>
          <a:lstStyle/>
          <a:p>
            <a:pPr algn="l"/>
            <a:r>
              <a:rPr lang="en-CA" sz="1400" dirty="0">
                <a:latin typeface="Futura"/>
              </a:rPr>
              <a:t>Together | Counselling + Educational Guidance</a:t>
            </a:r>
          </a:p>
        </p:txBody>
      </p:sp>
      <p:sp>
        <p:nvSpPr>
          <p:cNvPr id="7" name="Slide Number Placeholder 6">
            <a:extLst>
              <a:ext uri="{FF2B5EF4-FFF2-40B4-BE49-F238E27FC236}">
                <a16:creationId xmlns:a16="http://schemas.microsoft.com/office/drawing/2014/main" id="{D2D5CDCD-BE40-4881-9F2A-BB666DEC852C}"/>
              </a:ext>
            </a:extLst>
          </p:cNvPr>
          <p:cNvSpPr>
            <a:spLocks noGrp="1"/>
          </p:cNvSpPr>
          <p:nvPr>
            <p:ph type="sldNum" sz="quarter" idx="12"/>
          </p:nvPr>
        </p:nvSpPr>
        <p:spPr/>
        <p:txBody>
          <a:bodyPr/>
          <a:lstStyle/>
          <a:p>
            <a:fld id="{89A23EE5-85E9-4632-AD83-10888C470D4C}" type="slidenum">
              <a:rPr lang="en-CA" smtClean="0"/>
              <a:t>8</a:t>
            </a:fld>
            <a:endParaRPr lang="en-CA" dirty="0"/>
          </a:p>
        </p:txBody>
      </p:sp>
      <p:sp>
        <p:nvSpPr>
          <p:cNvPr id="10" name="Rectangle 9">
            <a:extLst>
              <a:ext uri="{FF2B5EF4-FFF2-40B4-BE49-F238E27FC236}">
                <a16:creationId xmlns:a16="http://schemas.microsoft.com/office/drawing/2014/main" id="{328ACD87-F4F5-4734-B6B9-4695BEEA6E2F}"/>
              </a:ext>
            </a:extLst>
          </p:cNvPr>
          <p:cNvSpPr/>
          <p:nvPr/>
        </p:nvSpPr>
        <p:spPr>
          <a:xfrm>
            <a:off x="261257" y="133175"/>
            <a:ext cx="11669486" cy="6230945"/>
          </a:xfrm>
          <a:prstGeom prst="rect">
            <a:avLst/>
          </a:prstGeom>
          <a:noFill/>
          <a:ln>
            <a:solidFill>
              <a:srgbClr val="398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A548982C-0BD3-4288-B0D7-E011CB89D552}"/>
              </a:ext>
            </a:extLst>
          </p:cNvPr>
          <p:cNvSpPr/>
          <p:nvPr/>
        </p:nvSpPr>
        <p:spPr>
          <a:xfrm>
            <a:off x="420261" y="1038258"/>
            <a:ext cx="7236215" cy="45719"/>
          </a:xfrm>
          <a:prstGeom prst="rect">
            <a:avLst/>
          </a:prstGeom>
          <a:solidFill>
            <a:srgbClr val="F8C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AE4E3DE0-7ADB-4B7C-BDCE-A267AA967C84}"/>
              </a:ext>
            </a:extLst>
          </p:cNvPr>
          <p:cNvSpPr txBox="1"/>
          <p:nvPr/>
        </p:nvSpPr>
        <p:spPr>
          <a:xfrm>
            <a:off x="391070" y="1304453"/>
            <a:ext cx="11476812" cy="830997"/>
          </a:xfrm>
          <a:prstGeom prst="rect">
            <a:avLst/>
          </a:prstGeom>
          <a:noFill/>
        </p:spPr>
        <p:txBody>
          <a:bodyPr wrap="square" rtlCol="0">
            <a:spAutoFit/>
          </a:bodyPr>
          <a:lstStyle/>
          <a:p>
            <a:r>
              <a:rPr lang="en-US" sz="4800" dirty="0">
                <a:latin typeface="Futura"/>
              </a:rPr>
              <a:t>Thoughts, Body, </a:t>
            </a:r>
            <a:r>
              <a:rPr lang="en-US" sz="4800" dirty="0" err="1">
                <a:latin typeface="Futura"/>
              </a:rPr>
              <a:t>Behaviours</a:t>
            </a:r>
            <a:endParaRPr lang="en-CA" sz="4800" dirty="0">
              <a:latin typeface="Futura"/>
            </a:endParaRPr>
          </a:p>
        </p:txBody>
      </p:sp>
      <p:pic>
        <p:nvPicPr>
          <p:cNvPr id="12" name="Picture 3" descr="Chain swing carnival ride">
            <a:extLst>
              <a:ext uri="{FF2B5EF4-FFF2-40B4-BE49-F238E27FC236}">
                <a16:creationId xmlns:a16="http://schemas.microsoft.com/office/drawing/2014/main" id="{696CEE6D-4135-4D09-B7B6-73655EDC489F}"/>
              </a:ext>
            </a:extLst>
          </p:cNvPr>
          <p:cNvPicPr>
            <a:picLocks noChangeAspect="1"/>
          </p:cNvPicPr>
          <p:nvPr/>
        </p:nvPicPr>
        <p:blipFill>
          <a:blip r:embed="rId3">
            <a:extLst>
              <a:ext uri="{28A0092B-C50C-407E-A947-70E740481C1C}">
                <a14:useLocalDpi xmlns:a14="http://schemas.microsoft.com/office/drawing/2010/main" val="0"/>
              </a:ext>
            </a:extLst>
          </a:blip>
          <a:srcRect t="7823" b="7823"/>
          <a:stretch/>
        </p:blipFill>
        <p:spPr>
          <a:xfrm>
            <a:off x="537922" y="2615248"/>
            <a:ext cx="5695453" cy="32044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08906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6C11415-F635-409E-B154-EB6804FD515C}"/>
              </a:ext>
            </a:extLst>
          </p:cNvPr>
          <p:cNvSpPr/>
          <p:nvPr/>
        </p:nvSpPr>
        <p:spPr>
          <a:xfrm>
            <a:off x="6845120" y="140945"/>
            <a:ext cx="5085623" cy="6223175"/>
          </a:xfrm>
          <a:prstGeom prst="rect">
            <a:avLst/>
          </a:prstGeom>
          <a:gradFill>
            <a:gsLst>
              <a:gs pos="0">
                <a:srgbClr val="398E96"/>
              </a:gs>
              <a:gs pos="74000">
                <a:srgbClr val="9FC9CD"/>
              </a:gs>
              <a:gs pos="83000">
                <a:srgbClr val="9FC9CD"/>
              </a:gs>
              <a:gs pos="100000">
                <a:srgbClr val="9FC9C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dirty="0"/>
              <a:t>What are you thinking about – write it down.</a:t>
            </a:r>
          </a:p>
          <a:p>
            <a:pPr marL="342900" indent="-342900">
              <a:buAutoNum type="arabicPeriod"/>
            </a:pPr>
            <a:r>
              <a:rPr lang="en-US" dirty="0"/>
              <a:t>Challenge your stinky thoughts.</a:t>
            </a:r>
          </a:p>
          <a:p>
            <a:pPr marL="342900" indent="-342900">
              <a:buAutoNum type="arabicPeriod"/>
            </a:pPr>
            <a:r>
              <a:rPr lang="en-US" dirty="0"/>
              <a:t>Tell yourself helpful thoughts.</a:t>
            </a:r>
          </a:p>
          <a:p>
            <a:pPr marL="342900" indent="-342900">
              <a:buAutoNum type="arabicPeriod"/>
            </a:pPr>
            <a:r>
              <a:rPr lang="en-US" dirty="0"/>
              <a:t>Allow your thoughts to come…and go.</a:t>
            </a:r>
          </a:p>
          <a:p>
            <a:pPr marL="342900" indent="-342900">
              <a:buAutoNum type="arabicPeriod"/>
            </a:pPr>
            <a:r>
              <a:rPr lang="en-US" dirty="0"/>
              <a:t>Uncertainty becomes your friend not enemy.</a:t>
            </a:r>
          </a:p>
          <a:p>
            <a:pPr marL="342900" indent="-342900">
              <a:buAutoNum type="arabicPeriod"/>
            </a:pPr>
            <a:r>
              <a:rPr lang="en-US" dirty="0"/>
              <a:t>Be kind to yourself.</a:t>
            </a:r>
          </a:p>
          <a:p>
            <a:pPr algn="ctr"/>
            <a:endParaRPr lang="en-CA" dirty="0"/>
          </a:p>
        </p:txBody>
      </p:sp>
      <p:sp>
        <p:nvSpPr>
          <p:cNvPr id="6" name="Footer Placeholder 5">
            <a:extLst>
              <a:ext uri="{FF2B5EF4-FFF2-40B4-BE49-F238E27FC236}">
                <a16:creationId xmlns:a16="http://schemas.microsoft.com/office/drawing/2014/main" id="{1F39D5D4-570E-426F-A293-BDEA58842D85}"/>
              </a:ext>
            </a:extLst>
          </p:cNvPr>
          <p:cNvSpPr>
            <a:spLocks noGrp="1"/>
          </p:cNvSpPr>
          <p:nvPr>
            <p:ph type="ftr" sz="quarter" idx="11"/>
          </p:nvPr>
        </p:nvSpPr>
        <p:spPr>
          <a:xfrm>
            <a:off x="261257" y="6356350"/>
            <a:ext cx="11669486" cy="429461"/>
          </a:xfrm>
          <a:ln w="12700">
            <a:solidFill>
              <a:srgbClr val="398E96"/>
            </a:solidFill>
          </a:ln>
        </p:spPr>
        <p:txBody>
          <a:bodyPr/>
          <a:lstStyle/>
          <a:p>
            <a:pPr algn="l"/>
            <a:r>
              <a:rPr lang="en-CA" sz="1400" dirty="0">
                <a:latin typeface="Futura"/>
              </a:rPr>
              <a:t>Together | Counselling + Educational Guidance</a:t>
            </a:r>
          </a:p>
        </p:txBody>
      </p:sp>
      <p:sp>
        <p:nvSpPr>
          <p:cNvPr id="7" name="Slide Number Placeholder 6">
            <a:extLst>
              <a:ext uri="{FF2B5EF4-FFF2-40B4-BE49-F238E27FC236}">
                <a16:creationId xmlns:a16="http://schemas.microsoft.com/office/drawing/2014/main" id="{D2D5CDCD-BE40-4881-9F2A-BB666DEC852C}"/>
              </a:ext>
            </a:extLst>
          </p:cNvPr>
          <p:cNvSpPr>
            <a:spLocks noGrp="1"/>
          </p:cNvSpPr>
          <p:nvPr>
            <p:ph type="sldNum" sz="quarter" idx="12"/>
          </p:nvPr>
        </p:nvSpPr>
        <p:spPr/>
        <p:txBody>
          <a:bodyPr/>
          <a:lstStyle/>
          <a:p>
            <a:fld id="{89A23EE5-85E9-4632-AD83-10888C470D4C}" type="slidenum">
              <a:rPr lang="en-CA" smtClean="0"/>
              <a:t>9</a:t>
            </a:fld>
            <a:endParaRPr lang="en-CA" dirty="0"/>
          </a:p>
        </p:txBody>
      </p:sp>
      <p:sp>
        <p:nvSpPr>
          <p:cNvPr id="10" name="Rectangle 9">
            <a:extLst>
              <a:ext uri="{FF2B5EF4-FFF2-40B4-BE49-F238E27FC236}">
                <a16:creationId xmlns:a16="http://schemas.microsoft.com/office/drawing/2014/main" id="{328ACD87-F4F5-4734-B6B9-4695BEEA6E2F}"/>
              </a:ext>
            </a:extLst>
          </p:cNvPr>
          <p:cNvSpPr/>
          <p:nvPr/>
        </p:nvSpPr>
        <p:spPr>
          <a:xfrm>
            <a:off x="261257" y="133175"/>
            <a:ext cx="11669486" cy="6230945"/>
          </a:xfrm>
          <a:prstGeom prst="rect">
            <a:avLst/>
          </a:prstGeom>
          <a:noFill/>
          <a:ln>
            <a:solidFill>
              <a:srgbClr val="398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A548982C-0BD3-4288-B0D7-E011CB89D552}"/>
              </a:ext>
            </a:extLst>
          </p:cNvPr>
          <p:cNvSpPr/>
          <p:nvPr/>
        </p:nvSpPr>
        <p:spPr>
          <a:xfrm>
            <a:off x="420261" y="1038258"/>
            <a:ext cx="7236215" cy="45719"/>
          </a:xfrm>
          <a:prstGeom prst="rect">
            <a:avLst/>
          </a:prstGeom>
          <a:solidFill>
            <a:srgbClr val="F8C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AE4E3DE0-7ADB-4B7C-BDCE-A267AA967C84}"/>
              </a:ext>
            </a:extLst>
          </p:cNvPr>
          <p:cNvSpPr txBox="1"/>
          <p:nvPr/>
        </p:nvSpPr>
        <p:spPr>
          <a:xfrm>
            <a:off x="391070" y="1304453"/>
            <a:ext cx="9229448" cy="830997"/>
          </a:xfrm>
          <a:prstGeom prst="rect">
            <a:avLst/>
          </a:prstGeom>
          <a:noFill/>
        </p:spPr>
        <p:txBody>
          <a:bodyPr wrap="square" rtlCol="0">
            <a:spAutoFit/>
          </a:bodyPr>
          <a:lstStyle/>
          <a:p>
            <a:r>
              <a:rPr lang="en-US" sz="4800" dirty="0">
                <a:latin typeface="Futura"/>
              </a:rPr>
              <a:t>Antidote…for your thoughts:</a:t>
            </a:r>
            <a:endParaRPr lang="en-CA" sz="4800" dirty="0">
              <a:latin typeface="Futura"/>
            </a:endParaRPr>
          </a:p>
        </p:txBody>
      </p:sp>
      <p:pic>
        <p:nvPicPr>
          <p:cNvPr id="12" name="Picture 3" descr="Chain swing carnival ride">
            <a:extLst>
              <a:ext uri="{FF2B5EF4-FFF2-40B4-BE49-F238E27FC236}">
                <a16:creationId xmlns:a16="http://schemas.microsoft.com/office/drawing/2014/main" id="{696CEE6D-4135-4D09-B7B6-73655EDC489F}"/>
              </a:ext>
            </a:extLst>
          </p:cNvPr>
          <p:cNvPicPr>
            <a:picLocks noChangeAspect="1"/>
          </p:cNvPicPr>
          <p:nvPr/>
        </p:nvPicPr>
        <p:blipFill>
          <a:blip r:embed="rId3">
            <a:extLst>
              <a:ext uri="{28A0092B-C50C-407E-A947-70E740481C1C}">
                <a14:useLocalDpi xmlns:a14="http://schemas.microsoft.com/office/drawing/2010/main" val="0"/>
              </a:ext>
            </a:extLst>
          </a:blip>
          <a:srcRect t="7823" b="7823"/>
          <a:stretch/>
        </p:blipFill>
        <p:spPr>
          <a:xfrm>
            <a:off x="537922" y="2615248"/>
            <a:ext cx="5695453" cy="32044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712116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1238</TotalTime>
  <Words>3094</Words>
  <Application>Microsoft Office PowerPoint</Application>
  <PresentationFormat>Widescreen</PresentationFormat>
  <Paragraphs>309</Paragraphs>
  <Slides>26</Slides>
  <Notes>24</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Futura</vt:lpstr>
      <vt:lpstr>Abadi</vt:lpstr>
      <vt:lpstr>Arial</vt:lpstr>
      <vt:lpstr>Calibri</vt:lpstr>
      <vt:lpstr>Calibri Light</vt:lpstr>
      <vt:lpstr>Courier New</vt:lpstr>
      <vt:lpstr>Office Theme</vt:lpstr>
      <vt:lpstr>PowerPoint Presentation</vt:lpstr>
      <vt:lpstr>PowerPoint Presentation</vt:lpstr>
      <vt:lpstr>PowerPoint Presentation</vt:lpstr>
      <vt:lpstr>Communication during these years</vt:lpstr>
      <vt:lpstr>Your Script  (and theirs)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Resilience</vt:lpstr>
      <vt:lpstr>3 Key Components: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Christy de Bulnes</dc:creator>
  <cp:lastModifiedBy>Adele Yu</cp:lastModifiedBy>
  <cp:revision>11</cp:revision>
  <dcterms:created xsi:type="dcterms:W3CDTF">2020-11-16T04:27:22Z</dcterms:created>
  <dcterms:modified xsi:type="dcterms:W3CDTF">2021-11-30T17:02:52Z</dcterms:modified>
</cp:coreProperties>
</file>